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3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7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7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22"/>
        </a:solidFill>
      </p:bgPr>
    </p:bg>
    <p:spTree>
      <p:nvGrpSpPr>
        <p:cNvPr id="1" name=""/>
        <p:cNvGrpSpPr/>
        <p:nvPr/>
      </p:nvGrpSpPr>
      <p:grpSpPr>
        <a:xfrm>
          <a:off x="0" y="0"/>
          <a:ext cx="0" cy="0"/>
          <a:chOff x="0" y="0"/>
          <a:chExt cx="0" cy="0"/>
        </a:xfrm>
      </p:grpSpPr>
      <p:sp>
        <p:nvSpPr>
          <p:cNvPr id="0" name="Google Shape;11;p2"/>
          <p:cNvSpPr/>
          <p:nvPr/>
        </p:nvSpPr>
        <p:spPr>
          <a:xfrm>
            <a:off x="-230760" y="233640"/>
            <a:ext cx="9678240" cy="360"/>
          </a:xfrm>
          <a:custGeom>
            <a:avLst/>
            <a:gdLst/>
            <a:ahLst/>
            <a:rect l="l" t="t" r="r" b="b"/>
            <a:pathLst>
              <a:path w="21600" h="21600">
                <a:moveTo>
                  <a:pt x="0" y="0"/>
                </a:moveTo>
                <a:lnTo>
                  <a:pt x="21600" y="21600"/>
                </a:lnTo>
              </a:path>
            </a:pathLst>
          </a:custGeom>
          <a:noFill/>
          <a:ln w="9360">
            <a:solidFill>
              <a:srgbClr val="bfce84"/>
            </a:solidFill>
            <a:round/>
          </a:ln>
        </p:spPr>
        <p:style>
          <a:lnRef idx="0"/>
          <a:fillRef idx="0"/>
          <a:effectRef idx="0"/>
          <a:fontRef idx="minor"/>
        </p:style>
      </p:sp>
      <p:sp>
        <p:nvSpPr>
          <p:cNvPr id="1" name="Google Shape;12;p2"/>
          <p:cNvSpPr/>
          <p:nvPr/>
        </p:nvSpPr>
        <p:spPr>
          <a:xfrm>
            <a:off x="6775560" y="-92880"/>
            <a:ext cx="2543400" cy="5235480"/>
          </a:xfrm>
          <a:prstGeom prst="rect">
            <a:avLst/>
          </a:prstGeom>
          <a:solidFill>
            <a:srgbClr val="000000"/>
          </a:solidFill>
          <a:ln w="0">
            <a:noFill/>
          </a:ln>
        </p:spPr>
        <p:style>
          <a:lnRef idx="0"/>
          <a:fillRef idx="0"/>
          <a:effectRef idx="0"/>
          <a:fontRef idx="minor"/>
        </p:style>
      </p:sp>
      <p:sp>
        <p:nvSpPr>
          <p:cNvPr id="2" name="PlaceHolder 1"/>
          <p:cNvSpPr>
            <a:spLocks noGrp="1"/>
          </p:cNvSpPr>
          <p:nvPr>
            <p:ph type="title"/>
          </p:nvPr>
        </p:nvSpPr>
        <p:spPr>
          <a:xfrm>
            <a:off x="713160" y="357480"/>
            <a:ext cx="3188880" cy="124992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22"/>
        </a:solidFill>
      </p:bgPr>
    </p:bg>
    <p:spTree>
      <p:nvGrpSpPr>
        <p:cNvPr id="1" name=""/>
        <p:cNvGrpSpPr/>
        <p:nvPr/>
      </p:nvGrpSpPr>
      <p:grpSpPr>
        <a:xfrm>
          <a:off x="0" y="0"/>
          <a:ext cx="0" cy="0"/>
          <a:chOff x="0" y="0"/>
          <a:chExt cx="0" cy="0"/>
        </a:xfrm>
      </p:grpSpPr>
      <p:sp>
        <p:nvSpPr>
          <p:cNvPr id="40" name="Google Shape;71;p15"/>
          <p:cNvSpPr/>
          <p:nvPr/>
        </p:nvSpPr>
        <p:spPr>
          <a:xfrm>
            <a:off x="-230760" y="233640"/>
            <a:ext cx="9678240" cy="360"/>
          </a:xfrm>
          <a:custGeom>
            <a:avLst/>
            <a:gdLst/>
            <a:ahLst/>
            <a:rect l="l" t="t" r="r" b="b"/>
            <a:pathLst>
              <a:path w="21600" h="21600">
                <a:moveTo>
                  <a:pt x="0" y="0"/>
                </a:moveTo>
                <a:lnTo>
                  <a:pt x="21600" y="21600"/>
                </a:lnTo>
              </a:path>
            </a:pathLst>
          </a:custGeom>
          <a:noFill/>
          <a:ln w="9360">
            <a:solidFill>
              <a:srgbClr val="bfce84"/>
            </a:solidFill>
            <a:round/>
          </a:ln>
        </p:spPr>
        <p:style>
          <a:lnRef idx="0"/>
          <a:fillRef idx="0"/>
          <a:effectRef idx="0"/>
          <a:fontRef idx="minor"/>
        </p:style>
      </p:sp>
      <p:sp>
        <p:nvSpPr>
          <p:cNvPr id="41" name="Google Shape;72;p15"/>
          <p:cNvSpPr/>
          <p:nvPr/>
        </p:nvSpPr>
        <p:spPr>
          <a:xfrm rot="5400000">
            <a:off x="6354720" y="2289600"/>
            <a:ext cx="5181120" cy="563040"/>
          </a:xfrm>
          <a:prstGeom prst="rect">
            <a:avLst/>
          </a:prstGeom>
          <a:solidFill>
            <a:srgbClr val="000000"/>
          </a:solidFill>
          <a:ln w="0">
            <a:noFill/>
          </a:ln>
        </p:spPr>
        <p:style>
          <a:lnRef idx="0"/>
          <a:fillRef idx="0"/>
          <a:effectRef idx="0"/>
          <a:fontRef idx="minor"/>
        </p:style>
      </p:sp>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22"/>
        </a:solidFill>
      </p:bgPr>
    </p:bg>
    <p:spTree>
      <p:nvGrpSpPr>
        <p:cNvPr id="1" name=""/>
        <p:cNvGrpSpPr/>
        <p:nvPr/>
      </p:nvGrpSpPr>
      <p:grpSpPr>
        <a:xfrm>
          <a:off x="0" y="0"/>
          <a:ext cx="0" cy="0"/>
          <a:chOff x="0" y="0"/>
          <a:chExt cx="0" cy="0"/>
        </a:xfrm>
      </p:grpSpPr>
      <p:sp>
        <p:nvSpPr>
          <p:cNvPr id="80" name="Google Shape;74;p16"/>
          <p:cNvSpPr/>
          <p:nvPr/>
        </p:nvSpPr>
        <p:spPr>
          <a:xfrm>
            <a:off x="6775560" y="-92880"/>
            <a:ext cx="2543400" cy="5235480"/>
          </a:xfrm>
          <a:prstGeom prst="rect">
            <a:avLst/>
          </a:prstGeom>
          <a:solidFill>
            <a:srgbClr val="000000"/>
          </a:solidFill>
          <a:ln w="0">
            <a:noFill/>
          </a:ln>
        </p:spPr>
        <p:style>
          <a:lnRef idx="0"/>
          <a:fillRef idx="0"/>
          <a:effectRef idx="0"/>
          <a:fontRef idx="minor"/>
        </p:style>
      </p:sp>
      <p:sp>
        <p:nvSpPr>
          <p:cNvPr id="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22"/>
        </a:solidFill>
      </p:bgPr>
    </p:bg>
    <p:spTree>
      <p:nvGrpSpPr>
        <p:cNvPr id="1" name=""/>
        <p:cNvGrpSpPr/>
        <p:nvPr/>
      </p:nvGrpSpPr>
      <p:grpSpPr>
        <a:xfrm>
          <a:off x="0" y="0"/>
          <a:ext cx="0" cy="0"/>
          <a:chOff x="0" y="0"/>
          <a:chExt cx="0" cy="0"/>
        </a:xfrm>
      </p:grpSpPr>
      <p:sp>
        <p:nvSpPr>
          <p:cNvPr id="119" name="Google Shape;109;p20"/>
          <p:cNvSpPr/>
          <p:nvPr/>
        </p:nvSpPr>
        <p:spPr>
          <a:xfrm>
            <a:off x="-230760" y="233640"/>
            <a:ext cx="9678240" cy="360"/>
          </a:xfrm>
          <a:custGeom>
            <a:avLst/>
            <a:gdLst/>
            <a:ahLst/>
            <a:rect l="l" t="t" r="r" b="b"/>
            <a:pathLst>
              <a:path w="21600" h="21600">
                <a:moveTo>
                  <a:pt x="0" y="0"/>
                </a:moveTo>
                <a:lnTo>
                  <a:pt x="21600" y="21600"/>
                </a:lnTo>
              </a:path>
            </a:pathLst>
          </a:custGeom>
          <a:noFill/>
          <a:ln w="9360">
            <a:solidFill>
              <a:srgbClr val="bfce84"/>
            </a:solidFill>
            <a:round/>
          </a:ln>
        </p:spPr>
        <p:style>
          <a:lnRef idx="0"/>
          <a:fillRef idx="0"/>
          <a:effectRef idx="0"/>
          <a:fontRef idx="minor"/>
        </p:style>
      </p:sp>
      <p:sp>
        <p:nvSpPr>
          <p:cNvPr id="120" name="Google Shape;110;p20"/>
          <p:cNvSpPr/>
          <p:nvPr/>
        </p:nvSpPr>
        <p:spPr>
          <a:xfrm flipH="1">
            <a:off x="-11520" y="1359720"/>
            <a:ext cx="9142920" cy="3801960"/>
          </a:xfrm>
          <a:prstGeom prst="round1Rect">
            <a:avLst>
              <a:gd name="adj" fmla="val 0"/>
            </a:avLst>
          </a:prstGeom>
          <a:solidFill>
            <a:srgbClr val="000000"/>
          </a:solidFill>
          <a:ln w="0">
            <a:noFill/>
          </a:ln>
        </p:spPr>
        <p:style>
          <a:lnRef idx="0"/>
          <a:fillRef idx="0"/>
          <a:effectRef idx="0"/>
          <a:fontRef idx="minor"/>
        </p:style>
      </p:sp>
      <p:sp>
        <p:nvSpPr>
          <p:cNvPr id="1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22"/>
        </a:solidFill>
      </p:bgPr>
    </p:bg>
    <p:spTree>
      <p:nvGrpSpPr>
        <p:cNvPr id="1" name=""/>
        <p:cNvGrpSpPr/>
        <p:nvPr/>
      </p:nvGrpSpPr>
      <p:grpSpPr>
        <a:xfrm>
          <a:off x="0" y="0"/>
          <a:ext cx="0" cy="0"/>
          <a:chOff x="0" y="0"/>
          <a:chExt cx="0" cy="0"/>
        </a:xfrm>
      </p:grpSpPr>
      <p:sp>
        <p:nvSpPr>
          <p:cNvPr id="159" name="Google Shape;71;p15"/>
          <p:cNvSpPr/>
          <p:nvPr/>
        </p:nvSpPr>
        <p:spPr>
          <a:xfrm>
            <a:off x="-230760" y="233640"/>
            <a:ext cx="9678240" cy="360"/>
          </a:xfrm>
          <a:custGeom>
            <a:avLst/>
            <a:gdLst/>
            <a:ahLst/>
            <a:rect l="l" t="t" r="r" b="b"/>
            <a:pathLst>
              <a:path w="21600" h="21600">
                <a:moveTo>
                  <a:pt x="0" y="0"/>
                </a:moveTo>
                <a:lnTo>
                  <a:pt x="21600" y="21600"/>
                </a:lnTo>
              </a:path>
            </a:pathLst>
          </a:custGeom>
          <a:noFill/>
          <a:ln w="9360">
            <a:solidFill>
              <a:srgbClr val="bfce84"/>
            </a:solidFill>
            <a:round/>
          </a:ln>
        </p:spPr>
        <p:style>
          <a:lnRef idx="0"/>
          <a:fillRef idx="0"/>
          <a:effectRef idx="0"/>
          <a:fontRef idx="minor"/>
        </p:style>
      </p:sp>
      <p:sp>
        <p:nvSpPr>
          <p:cNvPr id="160" name="Google Shape;72;p15"/>
          <p:cNvSpPr/>
          <p:nvPr/>
        </p:nvSpPr>
        <p:spPr>
          <a:xfrm rot="5400000">
            <a:off x="6354720" y="2289600"/>
            <a:ext cx="5181120" cy="563040"/>
          </a:xfrm>
          <a:prstGeom prst="rect">
            <a:avLst/>
          </a:prstGeom>
          <a:solidFill>
            <a:srgbClr val="000000"/>
          </a:solidFill>
          <a:ln w="0">
            <a:noFill/>
          </a:ln>
        </p:spPr>
        <p:style>
          <a:lnRef idx="0"/>
          <a:fillRef idx="0"/>
          <a:effectRef idx="0"/>
          <a:fontRef idx="minor"/>
        </p:style>
      </p:sp>
      <p:sp>
        <p:nvSpPr>
          <p:cNvPr id="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6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7.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aadilmohammed360.github.io/Learn-MERN-Fundamentals/" TargetMode="External"/><Relationship Id="rId2" Type="http://schemas.openxmlformats.org/officeDocument/2006/relationships/image" Target="../media/image15.png"/><Relationship Id="rId3" Type="http://schemas.openxmlformats.org/officeDocument/2006/relationships/slideLayout" Target="../slideLayouts/slideLayout18.xml"/>
</Relationships>
</file>

<file path=ppt/slides/_rels/slide2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7.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9.xml"/>
</Relationships>
</file>

<file path=ppt/slides/_rels/slide3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5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3.xml"/>
</Relationships>
</file>

<file path=ppt/slides/_rels/slide6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7.xml"/>
</Relationships>
</file>

<file path=ppt/slides/_rels/slide6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7.xml"/>
</Relationships>
</file>

<file path=ppt/slides/_rels/slide6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7.xml"/>
</Relationships>
</file>

<file path=ppt/slides/_rels/slide6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53.xml"/>
</Relationships>
</file>

<file path=ppt/slides/_rels/slide6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 Id="rId4"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714240" y="657360"/>
            <a:ext cx="4256640" cy="1560960"/>
          </a:xfrm>
          <a:prstGeom prst="rect">
            <a:avLst/>
          </a:prstGeom>
          <a:noFill/>
          <a:ln w="0">
            <a:noFill/>
          </a:ln>
        </p:spPr>
        <p:txBody>
          <a:bodyPr lIns="0" rIns="0" tIns="91440" bIns="91440" anchor="b">
            <a:normAutofit fontScale="95000"/>
          </a:bodyPr>
          <a:p>
            <a:pPr>
              <a:lnSpc>
                <a:spcPct val="100000"/>
              </a:lnSpc>
              <a:buNone/>
              <a:tabLst>
                <a:tab algn="l" pos="0"/>
              </a:tabLst>
            </a:pPr>
            <a:r>
              <a:rPr b="0" lang="en-US" sz="5000" spc="-1" strike="noStrike">
                <a:solidFill>
                  <a:srgbClr val="bfce84"/>
                </a:solidFill>
                <a:latin typeface="Atkinson Hyperlegible Next SemiBold"/>
                <a:ea typeface="Atkinson Hyperlegible Next SemiBold"/>
              </a:rPr>
              <a:t>MERN Setup</a:t>
            </a:r>
            <a:endParaRPr b="0" lang="en-US" sz="5000" spc="-1" strike="noStrike">
              <a:latin typeface="Arial"/>
            </a:endParaRPr>
          </a:p>
        </p:txBody>
      </p:sp>
      <p:sp>
        <p:nvSpPr>
          <p:cNvPr id="200" name="PlaceHolder 2"/>
          <p:cNvSpPr>
            <a:spLocks noGrp="1"/>
          </p:cNvSpPr>
          <p:nvPr>
            <p:ph type="subTitle"/>
          </p:nvPr>
        </p:nvSpPr>
        <p:spPr>
          <a:xfrm>
            <a:off x="714240" y="2381400"/>
            <a:ext cx="4256640" cy="379800"/>
          </a:xfrm>
          <a:prstGeom prst="rect">
            <a:avLst/>
          </a:prstGeom>
          <a:noFill/>
          <a:ln w="0">
            <a:noFill/>
          </a:ln>
        </p:spPr>
        <p:txBody>
          <a:bodyPr lIns="0" rIns="0" tIns="91440" bIns="91440" anchor="t">
            <a:normAutofit fontScale="81000"/>
          </a:bodyPr>
          <a:p>
            <a:pPr>
              <a:lnSpc>
                <a:spcPct val="100000"/>
              </a:lnSpc>
              <a:buNone/>
              <a:tabLst>
                <a:tab algn="l" pos="0"/>
              </a:tabLst>
            </a:pPr>
            <a:r>
              <a:rPr b="0" lang="en-US" sz="1600" spc="-1" strike="noStrike">
                <a:solidFill>
                  <a:srgbClr val="bfce84"/>
                </a:solidFill>
                <a:latin typeface="Albert Sans"/>
                <a:ea typeface="Albert Sans"/>
              </a:rPr>
              <a:t>Quick Guide to Setup Your MERN Project</a:t>
            </a:r>
            <a:endParaRPr b="0" lang="en-US" sz="1600" spc="-1" strike="noStrike">
              <a:latin typeface="Arial"/>
            </a:endParaRPr>
          </a:p>
        </p:txBody>
      </p:sp>
      <p:sp>
        <p:nvSpPr>
          <p:cNvPr id="201" name="Google Shape;133;p27"/>
          <p:cNvSpPr/>
          <p:nvPr/>
        </p:nvSpPr>
        <p:spPr>
          <a:xfrm>
            <a:off x="5400000" y="0"/>
            <a:ext cx="3742920" cy="5142600"/>
          </a:xfrm>
          <a:prstGeom prst="round1Rect">
            <a:avLst>
              <a:gd name="adj" fmla="val 50000"/>
            </a:avLst>
          </a:prstGeom>
          <a:blipFill rotWithShape="0">
            <a:blip r:embed="rId1"/>
            <a:srcRect/>
            <a:stretch/>
          </a:blipFill>
          <a:ln w="0">
            <a:noFill/>
          </a:ln>
        </p:spPr>
        <p:style>
          <a:lnRef idx="0"/>
          <a:fillRef idx="0"/>
          <a:effectRef idx="0"/>
          <a:fontRef idx="minor"/>
        </p:style>
      </p:sp>
      <p:sp>
        <p:nvSpPr>
          <p:cNvPr id="202" name="Google Shape;134;p27"/>
          <p:cNvSpPr/>
          <p:nvPr/>
        </p:nvSpPr>
        <p:spPr>
          <a:xfrm>
            <a:off x="714240" y="4210200"/>
            <a:ext cx="142776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yourwebsite.com</a:t>
            </a:r>
            <a:endParaRPr b="0" lang="en-US" sz="1000" spc="-1" strike="noStrike">
              <a:latin typeface="Arial"/>
            </a:endParaRPr>
          </a:p>
        </p:txBody>
      </p:sp>
      <p:sp>
        <p:nvSpPr>
          <p:cNvPr id="203" name="Google Shape;135;p27"/>
          <p:cNvSpPr/>
          <p:nvPr/>
        </p:nvSpPr>
        <p:spPr>
          <a:xfrm>
            <a:off x="2219400" y="4229280"/>
            <a:ext cx="10562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2400" spc="-1" strike="noStrike">
                <a:solidFill>
                  <a:srgbClr val="bfce84"/>
                </a:solidFill>
                <a:latin typeface="Atkinson Hyperlegible Next Medium"/>
              </a:rPr>
              <a:t>Checking NodeJS Installated Correctly</a:t>
            </a:r>
            <a:endParaRPr b="0" lang="en-US" sz="2400" spc="-1" strike="noStrike">
              <a:latin typeface="Arial"/>
            </a:endParaRPr>
          </a:p>
        </p:txBody>
      </p:sp>
      <p:pic>
        <p:nvPicPr>
          <p:cNvPr id="228" name="" descr=""/>
          <p:cNvPicPr/>
          <p:nvPr/>
        </p:nvPicPr>
        <p:blipFill>
          <a:blip r:embed="rId1"/>
          <a:stretch/>
        </p:blipFill>
        <p:spPr>
          <a:xfrm>
            <a:off x="1371600" y="1273680"/>
            <a:ext cx="6400800" cy="34380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fontScale="83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Node.js, npm, and MongoDB Installation Fixes</a:t>
            </a:r>
            <a:endParaRPr b="0" lang="en-US" sz="2600" spc="-1" strike="noStrike">
              <a:latin typeface="Arial"/>
            </a:endParaRPr>
          </a:p>
        </p:txBody>
      </p:sp>
      <p:sp>
        <p:nvSpPr>
          <p:cNvPr id="230"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Sometimes npm scripts are blocked by PowerShell, or npm and Node.js commands fail due to missing folders or PATH misconfiguration. Fix these by adjusting execution policies, creating necessary folders, and adding Node.js paths to your system environment variables. Confirm installation success by running node -v and npm -v commands.</a:t>
            </a:r>
            <a:endParaRPr b="0" lang="en-US" sz="1200" spc="-1" strike="noStrike">
              <a:latin typeface="Arial"/>
            </a:endParaRPr>
          </a:p>
        </p:txBody>
      </p:sp>
      <p:sp>
        <p:nvSpPr>
          <p:cNvPr id="231" name="Google Shape;176;p31"/>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 descr=""/>
          <p:cNvPicPr/>
          <p:nvPr/>
        </p:nvPicPr>
        <p:blipFill>
          <a:blip r:embed="rId1"/>
          <a:stretch/>
        </p:blipFill>
        <p:spPr>
          <a:xfrm>
            <a:off x="360" y="855360"/>
            <a:ext cx="9143640" cy="34329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 descr=""/>
          <p:cNvPicPr/>
          <p:nvPr/>
        </p:nvPicPr>
        <p:blipFill>
          <a:blip r:embed="rId1"/>
          <a:stretch/>
        </p:blipFill>
        <p:spPr>
          <a:xfrm>
            <a:off x="1600560" y="1748160"/>
            <a:ext cx="5943240" cy="1647360"/>
          </a:xfrm>
          <a:prstGeom prst="rect">
            <a:avLst/>
          </a:prstGeom>
          <a:ln w="0">
            <a:noFill/>
          </a:ln>
        </p:spPr>
      </p:pic>
      <p:sp>
        <p:nvSpPr>
          <p:cNvPr id="234" name="PlaceHolder 1"/>
          <p:cNvSpPr>
            <a:spLocks noGrp="1"/>
          </p:cNvSpPr>
          <p:nvPr>
            <p:ph type="title"/>
          </p:nvPr>
        </p:nvSpPr>
        <p:spPr>
          <a:xfrm>
            <a:off x="457200" y="204840"/>
            <a:ext cx="8229240" cy="858600"/>
          </a:xfrm>
          <a:prstGeom prst="rect">
            <a:avLst/>
          </a:prstGeom>
          <a:noFill/>
          <a:ln w="0">
            <a:noFill/>
          </a:ln>
        </p:spPr>
        <p:txBody>
          <a:bodyPr lIns="0" rIns="0" tIns="0" bIns="0" anchor="ctr">
            <a:noAutofit/>
          </a:bodyPr>
          <a:p>
            <a:r>
              <a:rPr b="0" lang="en-US" sz="2800" spc="-1" strike="noStrike">
                <a:solidFill>
                  <a:srgbClr val="bfce84"/>
                </a:solidFill>
                <a:latin typeface="Arial"/>
              </a:rPr>
              <a:t>Error 1: npm not found or recognised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 descr=""/>
          <p:cNvPicPr/>
          <p:nvPr/>
        </p:nvPicPr>
        <p:blipFill>
          <a:blip r:embed="rId1"/>
          <a:stretch/>
        </p:blipFill>
        <p:spPr>
          <a:xfrm>
            <a:off x="2378160" y="360"/>
            <a:ext cx="4388040" cy="51433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 descr=""/>
          <p:cNvPicPr/>
          <p:nvPr/>
        </p:nvPicPr>
        <p:blipFill>
          <a:blip r:embed="rId1"/>
          <a:stretch/>
        </p:blipFill>
        <p:spPr>
          <a:xfrm>
            <a:off x="541440" y="1389960"/>
            <a:ext cx="8061480" cy="23641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 descr=""/>
          <p:cNvPicPr/>
          <p:nvPr/>
        </p:nvPicPr>
        <p:blipFill>
          <a:blip r:embed="rId1"/>
          <a:stretch/>
        </p:blipFill>
        <p:spPr>
          <a:xfrm>
            <a:off x="2026080" y="360"/>
            <a:ext cx="5091840" cy="51433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 descr=""/>
          <p:cNvPicPr/>
          <p:nvPr/>
        </p:nvPicPr>
        <p:blipFill>
          <a:blip r:embed="rId1"/>
          <a:stretch/>
        </p:blipFill>
        <p:spPr>
          <a:xfrm>
            <a:off x="1302480" y="360"/>
            <a:ext cx="6539400" cy="51433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 descr=""/>
          <p:cNvPicPr/>
          <p:nvPr/>
        </p:nvPicPr>
        <p:blipFill>
          <a:blip r:embed="rId1"/>
          <a:stretch/>
        </p:blipFill>
        <p:spPr>
          <a:xfrm>
            <a:off x="1182600" y="602640"/>
            <a:ext cx="6657480" cy="17902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 descr=""/>
          <p:cNvPicPr/>
          <p:nvPr/>
        </p:nvPicPr>
        <p:blipFill>
          <a:blip r:embed="rId1"/>
          <a:stretch/>
        </p:blipFill>
        <p:spPr>
          <a:xfrm>
            <a:off x="1621800" y="360"/>
            <a:ext cx="5900760" cy="5143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Introduction</a:t>
            </a:r>
            <a:endParaRPr b="0" lang="en-US" sz="2600" spc="-1" strike="noStrike">
              <a:latin typeface="Arial"/>
            </a:endParaRPr>
          </a:p>
        </p:txBody>
      </p:sp>
      <p:sp>
        <p:nvSpPr>
          <p:cNvPr id="205"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In this presentation, well walk through setting up your MERN development environment from scratch on Windows. Youll learn how to organize project folders, install Node.js and MongoDB, and troubleshoot common installation issues. Well also cover running the backend and frontend servers to get your project up and running smoothly.</a:t>
            </a:r>
            <a:endParaRPr b="0" lang="en-US" sz="1200" spc="-1" strike="noStrike">
              <a:latin typeface="Arial"/>
            </a:endParaRPr>
          </a:p>
        </p:txBody>
      </p:sp>
      <p:sp>
        <p:nvSpPr>
          <p:cNvPr id="206" name="Google Shape;176;p31"/>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fontScale="84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Windows Setup and Folder Structure</a:t>
            </a:r>
            <a:endParaRPr b="0" lang="en-US" sz="2600" spc="-1" strike="noStrike">
              <a:latin typeface="Arial"/>
            </a:endParaRPr>
          </a:p>
        </p:txBody>
      </p:sp>
      <p:sp>
        <p:nvSpPr>
          <p:cNvPr id="242"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Start by creating a main project folder, for example, LearnMERN, on your drive for ex: Z: . Open Command Prompt within this folder by typing cmd in File Explorers address bar. Use a single-line command to create backend and frontend subfolders, initialize backend with package.json, install dependencies, and prepare scripts to run both servers efficiently.</a:t>
            </a:r>
            <a:endParaRPr b="0" lang="en-US" sz="1200" spc="-1" strike="noStrike">
              <a:latin typeface="Arial"/>
            </a:endParaRPr>
          </a:p>
        </p:txBody>
      </p:sp>
      <p:sp>
        <p:nvSpPr>
          <p:cNvPr id="243" name="Google Shape;176;p31"/>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ubTitle"/>
          </p:nvPr>
        </p:nvSpPr>
        <p:spPr>
          <a:xfrm>
            <a:off x="457200" y="349200"/>
            <a:ext cx="8229240" cy="3981240"/>
          </a:xfrm>
          <a:prstGeom prst="rect">
            <a:avLst/>
          </a:prstGeom>
          <a:noFill/>
          <a:ln w="0">
            <a:noFill/>
          </a:ln>
        </p:spPr>
        <p:txBody>
          <a:bodyPr lIns="0" rIns="0" tIns="0" bIns="0" anchor="t">
            <a:noAutofit/>
          </a:bodyPr>
          <a:p>
            <a:pPr marL="216000" indent="-216000">
              <a:buClr>
                <a:srgbClr val="ffffff"/>
              </a:buClr>
              <a:buSzPct val="45000"/>
              <a:buFont typeface="Wingdings" charset="2"/>
              <a:buChar char=""/>
            </a:pPr>
            <a:r>
              <a:rPr b="0" lang="en-US" sz="1800" spc="-1" strike="noStrike">
                <a:solidFill>
                  <a:srgbClr val="bfce84"/>
                </a:solidFill>
                <a:latin typeface="Arial"/>
              </a:rPr>
              <a:t>Goto:  </a:t>
            </a:r>
            <a:r>
              <a:rPr b="0" lang="en-US" sz="1800" spc="-1" strike="noStrike">
                <a:solidFill>
                  <a:srgbClr val="e8a202"/>
                </a:solidFill>
                <a:latin typeface="Arial"/>
                <a:hlinkClick r:id="rId1"/>
              </a:rPr>
              <a:t>https://aadilmohammed360.github.io/Learn-MERN-Fundamentals/</a:t>
            </a:r>
            <a:r>
              <a:rPr b="0" lang="en-US" sz="1800" spc="-1" strike="noStrike">
                <a:solidFill>
                  <a:srgbClr val="e8a202"/>
                </a:solidFill>
                <a:latin typeface="Arial"/>
              </a:rPr>
              <a:t> </a:t>
            </a:r>
            <a:endParaRPr b="0" lang="en-US" sz="1800" spc="-1" strike="noStrike">
              <a:latin typeface="Arial"/>
            </a:endParaRPr>
          </a:p>
          <a:p>
            <a:pPr marL="216000" indent="-216000">
              <a:buClr>
                <a:srgbClr val="ffffff"/>
              </a:buClr>
              <a:buSzPct val="45000"/>
              <a:buFont typeface="Wingdings" charset="2"/>
              <a:buChar char=""/>
            </a:pPr>
            <a:r>
              <a:rPr b="0" lang="en-US" sz="1800" spc="-1" strike="noStrike">
                <a:solidFill>
                  <a:srgbClr val="bfce84"/>
                </a:solidFill>
                <a:latin typeface="Arial"/>
              </a:rPr>
              <a:t>Copy my one liner command from chapter 1</a:t>
            </a:r>
            <a:endParaRPr b="0" lang="en-US" sz="1800" spc="-1" strike="noStrike">
              <a:latin typeface="Arial"/>
            </a:endParaRPr>
          </a:p>
        </p:txBody>
      </p:sp>
      <p:pic>
        <p:nvPicPr>
          <p:cNvPr id="245" name="" descr=""/>
          <p:cNvPicPr/>
          <p:nvPr/>
        </p:nvPicPr>
        <p:blipFill>
          <a:blip r:embed="rId2"/>
          <a:stretch/>
        </p:blipFill>
        <p:spPr>
          <a:xfrm>
            <a:off x="1828800" y="1142640"/>
            <a:ext cx="5477400" cy="38037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 descr=""/>
          <p:cNvPicPr/>
          <p:nvPr/>
        </p:nvPicPr>
        <p:blipFill>
          <a:blip r:embed="rId1"/>
          <a:stretch/>
        </p:blipFill>
        <p:spPr>
          <a:xfrm>
            <a:off x="80640" y="360"/>
            <a:ext cx="8834760" cy="51433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
          <p:cNvSpPr txBox="1"/>
          <p:nvPr/>
        </p:nvSpPr>
        <p:spPr>
          <a:xfrm>
            <a:off x="108000" y="324000"/>
            <a:ext cx="8578800" cy="1276200"/>
          </a:xfrm>
          <a:prstGeom prst="rect">
            <a:avLst/>
          </a:prstGeom>
          <a:noFill/>
          <a:ln w="0">
            <a:noFill/>
          </a:ln>
        </p:spPr>
        <p:txBody>
          <a:bodyPr lIns="90000" rIns="90000" tIns="45000" bIns="45000" anchor="t">
            <a:noAutofit/>
          </a:bodyPr>
          <a:p>
            <a:pPr marL="216000" indent="-216000">
              <a:lnSpc>
                <a:spcPct val="100000"/>
              </a:lnSpc>
              <a:spcBef>
                <a:spcPts val="567"/>
              </a:spcBef>
              <a:spcAft>
                <a:spcPts val="567"/>
              </a:spcAft>
              <a:buClr>
                <a:srgbClr val="ffffff"/>
              </a:buClr>
              <a:buSzPct val="45000"/>
              <a:buFont typeface="Wingdings" charset="2"/>
              <a:buChar char=""/>
            </a:pPr>
            <a:r>
              <a:rPr b="0" lang="en-US" sz="1600" spc="-1" strike="noStrike">
                <a:solidFill>
                  <a:srgbClr val="bfce84"/>
                </a:solidFill>
                <a:latin typeface="Arial"/>
                <a:ea typeface="Microsoft YaHei"/>
              </a:rPr>
              <a:t>My custom code will automatically set both backend and frontend folder setup for you </a:t>
            </a:r>
            <a:endParaRPr b="0" lang="en-US" sz="1600" spc="-1" strike="noStrike">
              <a:latin typeface="Arial"/>
            </a:endParaRPr>
          </a:p>
          <a:p>
            <a:pPr marL="216000" indent="-216000">
              <a:lnSpc>
                <a:spcPct val="100000"/>
              </a:lnSpc>
              <a:spcBef>
                <a:spcPts val="567"/>
              </a:spcBef>
              <a:spcAft>
                <a:spcPts val="567"/>
              </a:spcAft>
              <a:buClr>
                <a:srgbClr val="ffffff"/>
              </a:buClr>
              <a:buSzPct val="45000"/>
              <a:buFont typeface="Wingdings" charset="2"/>
              <a:buChar char=""/>
            </a:pPr>
            <a:r>
              <a:rPr b="0" lang="en-US" sz="1600" spc="-1" strike="noStrike">
                <a:solidFill>
                  <a:srgbClr val="e8a202"/>
                </a:solidFill>
                <a:latin typeface="Arial"/>
                <a:ea typeface="Microsoft YaHei"/>
              </a:rPr>
              <a:t>2 cmd windows</a:t>
            </a:r>
            <a:r>
              <a:rPr b="0" lang="en-US" sz="1600" spc="-1" strike="noStrike">
                <a:solidFill>
                  <a:srgbClr val="bfce84"/>
                </a:solidFill>
                <a:latin typeface="Arial"/>
                <a:ea typeface="Microsoft YaHei"/>
              </a:rPr>
              <a:t> will appear and they will run </a:t>
            </a:r>
            <a:r>
              <a:rPr b="0" lang="en-US" sz="1600" spc="-1" strike="noStrike">
                <a:solidFill>
                  <a:srgbClr val="e8a202"/>
                </a:solidFill>
                <a:latin typeface="Arial"/>
                <a:ea typeface="Microsoft YaHei"/>
              </a:rPr>
              <a:t>backend</a:t>
            </a:r>
            <a:r>
              <a:rPr b="0" lang="en-US" sz="1600" spc="-1" strike="noStrike">
                <a:solidFill>
                  <a:srgbClr val="bfce84"/>
                </a:solidFill>
                <a:latin typeface="Arial"/>
                <a:ea typeface="Microsoft YaHei"/>
              </a:rPr>
              <a:t> and </a:t>
            </a:r>
            <a:r>
              <a:rPr b="0" lang="en-US" sz="1600" spc="-1" strike="noStrike">
                <a:solidFill>
                  <a:srgbClr val="e8a202"/>
                </a:solidFill>
                <a:latin typeface="Arial"/>
                <a:ea typeface="Microsoft YaHei"/>
              </a:rPr>
              <a:t>frontend</a:t>
            </a:r>
            <a:endParaRPr b="0" lang="en-US" sz="1600" spc="-1" strike="noStrike">
              <a:latin typeface="Arial"/>
            </a:endParaRPr>
          </a:p>
          <a:p>
            <a:pPr marL="216000" indent="-216000">
              <a:lnSpc>
                <a:spcPct val="100000"/>
              </a:lnSpc>
              <a:spcBef>
                <a:spcPts val="567"/>
              </a:spcBef>
              <a:spcAft>
                <a:spcPts val="567"/>
              </a:spcAft>
              <a:buClr>
                <a:srgbClr val="ffffff"/>
              </a:buClr>
              <a:buSzPct val="45000"/>
              <a:buFont typeface="Wingdings" charset="2"/>
              <a:buChar char=""/>
            </a:pPr>
            <a:r>
              <a:rPr b="0" lang="en-US" sz="1600" spc="-1" strike="noStrike">
                <a:solidFill>
                  <a:srgbClr val="bfce84"/>
                </a:solidFill>
                <a:latin typeface="Arial"/>
                <a:ea typeface="Microsoft YaHei"/>
              </a:rPr>
              <a:t>Dont  do anything, just </a:t>
            </a:r>
            <a:r>
              <a:rPr b="0" lang="en-US" sz="1600" spc="-1" strike="noStrike">
                <a:solidFill>
                  <a:srgbClr val="e8a202"/>
                </a:solidFill>
                <a:latin typeface="Arial"/>
                <a:ea typeface="Microsoft YaHei"/>
              </a:rPr>
              <a:t>wait until your browser opens with a react logo page</a:t>
            </a:r>
            <a:r>
              <a:rPr b="0" lang="en-US" sz="1600" spc="-1" strike="noStrike">
                <a:solidFill>
                  <a:srgbClr val="bfce84"/>
                </a:solidFill>
                <a:latin typeface="Arial"/>
                <a:ea typeface="Microsoft YaHei"/>
              </a:rPr>
              <a:t> and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 descr=""/>
          <p:cNvPicPr/>
          <p:nvPr/>
        </p:nvPicPr>
        <p:blipFill>
          <a:blip r:embed="rId1"/>
          <a:stretch/>
        </p:blipFill>
        <p:spPr>
          <a:xfrm>
            <a:off x="302400" y="720"/>
            <a:ext cx="8539200" cy="51433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p:cNvPicPr/>
          <p:nvPr/>
        </p:nvPicPr>
        <p:blipFill>
          <a:blip r:embed="rId1"/>
          <a:stretch/>
        </p:blipFill>
        <p:spPr>
          <a:xfrm>
            <a:off x="866880" y="1128960"/>
            <a:ext cx="7410240" cy="28857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723960" y="790560"/>
            <a:ext cx="3894480" cy="1370520"/>
          </a:xfrm>
          <a:prstGeom prst="rect">
            <a:avLst/>
          </a:prstGeom>
          <a:noFill/>
          <a:ln w="0">
            <a:noFill/>
          </a:ln>
        </p:spPr>
        <p:txBody>
          <a:bodyPr lIns="90000" rIns="90000"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Running Backend and Frontend Servers</a:t>
            </a:r>
            <a:endParaRPr b="0" lang="en-US" sz="2600" spc="-1" strike="noStrike">
              <a:latin typeface="Arial"/>
            </a:endParaRPr>
          </a:p>
        </p:txBody>
      </p:sp>
      <p:sp>
        <p:nvSpPr>
          <p:cNvPr id="251" name="PlaceHolder 2"/>
          <p:cNvSpPr>
            <a:spLocks noGrp="1"/>
          </p:cNvSpPr>
          <p:nvPr>
            <p:ph type="subTitle"/>
          </p:nvPr>
        </p:nvSpPr>
        <p:spPr>
          <a:xfrm>
            <a:off x="685800" y="2162160"/>
            <a:ext cx="3894480" cy="1732320"/>
          </a:xfrm>
          <a:prstGeom prst="rect">
            <a:avLst/>
          </a:prstGeom>
          <a:noFill/>
          <a:ln w="0">
            <a:noFill/>
          </a:ln>
        </p:spPr>
        <p:txBody>
          <a:bodyPr lIns="90000" rIns="90000" tIns="91440" bIns="91440" anchor="t">
            <a:normAutofit fontScale="89000"/>
          </a:bodyPr>
          <a:p>
            <a:pPr>
              <a:lnSpc>
                <a:spcPct val="150000"/>
              </a:lnSpc>
              <a:buNone/>
              <a:tabLst>
                <a:tab algn="l" pos="0"/>
              </a:tabLst>
            </a:pPr>
            <a:r>
              <a:rPr b="0" lang="en-US" sz="1200" spc="-1" strike="noStrike">
                <a:solidFill>
                  <a:srgbClr val="bfce84"/>
                </a:solidFill>
                <a:latin typeface="Albert Sans"/>
                <a:ea typeface="Albert Sans"/>
              </a:rPr>
              <a:t>Run the backend server with </a:t>
            </a:r>
            <a:r>
              <a:rPr b="0" lang="en-US" sz="1200" spc="-1" strike="noStrike">
                <a:solidFill>
                  <a:srgbClr val="e8a202"/>
                </a:solidFill>
                <a:latin typeface="Albert Sans"/>
                <a:ea typeface="Albert Sans"/>
              </a:rPr>
              <a:t>npm run dev --prefix backend</a:t>
            </a:r>
            <a:r>
              <a:rPr b="0" lang="en-US" sz="1200" spc="-1" strike="noStrike">
                <a:solidFill>
                  <a:srgbClr val="bfce84"/>
                </a:solidFill>
                <a:latin typeface="Albert Sans"/>
                <a:ea typeface="Albert Sans"/>
              </a:rPr>
              <a:t> and the frontend React app with </a:t>
            </a:r>
            <a:r>
              <a:rPr b="0" lang="en-US" sz="1200" spc="-1" strike="noStrike">
                <a:solidFill>
                  <a:srgbClr val="e8a202"/>
                </a:solidFill>
                <a:latin typeface="Albert Sans"/>
                <a:ea typeface="Albert Sans"/>
              </a:rPr>
              <a:t>npm run dev --prefix frontend</a:t>
            </a:r>
            <a:r>
              <a:rPr b="0" lang="en-US" sz="1200" spc="-1" strike="noStrike">
                <a:solidFill>
                  <a:srgbClr val="bfce84"/>
                </a:solidFill>
                <a:latin typeface="Albert Sans"/>
                <a:ea typeface="Albert Sans"/>
              </a:rPr>
              <a:t> in separate Command Prompts from address bar at             </a:t>
            </a:r>
            <a:r>
              <a:rPr b="0" lang="en-US" sz="1200" spc="-1" strike="noStrike">
                <a:solidFill>
                  <a:srgbClr val="e8a202"/>
                </a:solidFill>
                <a:latin typeface="Albert Sans"/>
                <a:ea typeface="Albert Sans"/>
              </a:rPr>
              <a:t>Z:\LearnMern</a:t>
            </a:r>
            <a:r>
              <a:rPr b="0" lang="en-US" sz="1200" spc="-1" strike="noStrike">
                <a:solidFill>
                  <a:srgbClr val="bfce84"/>
                </a:solidFill>
                <a:latin typeface="Albert Sans"/>
                <a:ea typeface="Albert Sans"/>
              </a:rPr>
              <a:t>. The backend typically runs on </a:t>
            </a:r>
            <a:r>
              <a:rPr b="0" lang="en-US" sz="1200" spc="-1" strike="noStrike">
                <a:solidFill>
                  <a:srgbClr val="e8a202"/>
                </a:solidFill>
                <a:latin typeface="Albert Sans"/>
                <a:ea typeface="Albert Sans"/>
              </a:rPr>
              <a:t>http://localhost:8000</a:t>
            </a:r>
            <a:r>
              <a:rPr b="0" lang="en-US" sz="1200" spc="-1" strike="noStrike">
                <a:solidFill>
                  <a:srgbClr val="bfce84"/>
                </a:solidFill>
                <a:latin typeface="Albert Sans"/>
                <a:ea typeface="Albert Sans"/>
              </a:rPr>
              <a:t> and the frontend on</a:t>
            </a:r>
            <a:r>
              <a:rPr b="0" lang="en-US" sz="1200" spc="-1" strike="noStrike">
                <a:solidFill>
                  <a:srgbClr val="e8a202"/>
                </a:solidFill>
                <a:latin typeface="Albert Sans"/>
                <a:ea typeface="Albert Sans"/>
              </a:rPr>
              <a:t> http://localhost:5173.</a:t>
            </a:r>
            <a:r>
              <a:rPr b="0" lang="en-US" sz="1200" spc="-1" strike="noStrike">
                <a:solidFill>
                  <a:srgbClr val="bfce84"/>
                </a:solidFill>
                <a:latin typeface="Albert Sans"/>
                <a:ea typeface="Albert Sans"/>
              </a:rPr>
              <a:t> This setup supports live reloading to speed up development.</a:t>
            </a:r>
            <a:endParaRPr b="0" lang="en-US" sz="1200" spc="-1" strike="noStrike">
              <a:latin typeface="Arial"/>
            </a:endParaRPr>
          </a:p>
        </p:txBody>
      </p:sp>
      <p:sp>
        <p:nvSpPr>
          <p:cNvPr id="252" name="Google Shape;183;p32"/>
          <p:cNvSpPr/>
          <p:nvPr/>
        </p:nvSpPr>
        <p:spPr>
          <a:xfrm>
            <a:off x="5400000" y="0"/>
            <a:ext cx="3742920" cy="5142600"/>
          </a:xfrm>
          <a:prstGeom prst="round1Rect">
            <a:avLst>
              <a:gd name="adj" fmla="val 16667"/>
            </a:avLst>
          </a:prstGeom>
          <a:blipFill rotWithShape="0">
            <a:blip r:embed="rId1"/>
            <a:srcRect/>
            <a:stretch/>
          </a:blipFill>
          <a:ln w="0">
            <a:noFill/>
          </a:ln>
        </p:spPr>
        <p:style>
          <a:lnRef idx="0"/>
          <a:fillRef idx="0"/>
          <a:effectRef idx="0"/>
          <a:fontRef idx="minor"/>
        </p:style>
      </p:sp>
      <p:sp>
        <p:nvSpPr>
          <p:cNvPr id="253" name="Google Shape;184;p32"/>
          <p:cNvSpPr/>
          <p:nvPr/>
        </p:nvSpPr>
        <p:spPr>
          <a:xfrm>
            <a:off x="723960" y="3971880"/>
            <a:ext cx="10562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 name="" descr=""/>
          <p:cNvPicPr/>
          <p:nvPr/>
        </p:nvPicPr>
        <p:blipFill>
          <a:blip r:embed="rId1"/>
          <a:stretch/>
        </p:blipFill>
        <p:spPr>
          <a:xfrm>
            <a:off x="459000" y="987480"/>
            <a:ext cx="8061480" cy="3168720"/>
          </a:xfrm>
          <a:prstGeom prst="rect">
            <a:avLst/>
          </a:prstGeom>
          <a:ln w="0">
            <a:noFill/>
          </a:ln>
        </p:spPr>
      </p:pic>
      <p:sp>
        <p:nvSpPr>
          <p:cNvPr id="2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2600" spc="-1" strike="noStrike">
                <a:solidFill>
                  <a:srgbClr val="bfce84"/>
                </a:solidFill>
                <a:latin typeface="Atkinson Hyperlegible Next Medium"/>
              </a:rPr>
              <a:t>How to run the project next time</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723960" y="790560"/>
            <a:ext cx="3894480" cy="1370520"/>
          </a:xfrm>
          <a:prstGeom prst="rect">
            <a:avLst/>
          </a:prstGeom>
          <a:noFill/>
          <a:ln w="0">
            <a:noFill/>
          </a:ln>
        </p:spPr>
        <p:txBody>
          <a:bodyPr lIns="90000" rIns="90000"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MongoDB Compass: Database Setup</a:t>
            </a:r>
            <a:endParaRPr b="0" lang="en-US" sz="2600" spc="-1" strike="noStrike">
              <a:latin typeface="Arial"/>
            </a:endParaRPr>
          </a:p>
        </p:txBody>
      </p:sp>
      <p:sp>
        <p:nvSpPr>
          <p:cNvPr id="257" name="PlaceHolder 2"/>
          <p:cNvSpPr>
            <a:spLocks noGrp="1"/>
          </p:cNvSpPr>
          <p:nvPr>
            <p:ph type="subTitle"/>
          </p:nvPr>
        </p:nvSpPr>
        <p:spPr>
          <a:xfrm>
            <a:off x="723960" y="2162160"/>
            <a:ext cx="3894480" cy="1732320"/>
          </a:xfrm>
          <a:prstGeom prst="rect">
            <a:avLst/>
          </a:prstGeom>
          <a:noFill/>
          <a:ln w="0">
            <a:noFill/>
          </a:ln>
        </p:spPr>
        <p:txBody>
          <a:bodyPr lIns="90000" rIns="90000" tIns="91440" bIns="91440" anchor="t">
            <a:normAutofit fontScale="93000"/>
          </a:bodyPr>
          <a:p>
            <a:pPr>
              <a:lnSpc>
                <a:spcPct val="150000"/>
              </a:lnSpc>
              <a:buNone/>
              <a:tabLst>
                <a:tab algn="l" pos="0"/>
              </a:tabLst>
            </a:pPr>
            <a:r>
              <a:rPr b="0" lang="en-US" sz="1200" spc="-1" strike="noStrike">
                <a:solidFill>
                  <a:srgbClr val="bfce84"/>
                </a:solidFill>
                <a:latin typeface="Albert Sans"/>
                <a:ea typeface="Albert Sans"/>
              </a:rPr>
              <a:t>MongoDB Compass lets you visually manage your database. Connect to the local server, create a database named learnMERN, and a students collection. Add student records manually through the UI in JSON format. This helps you understand document-based data storage compared to traditional relational databases.</a:t>
            </a:r>
            <a:endParaRPr b="0" lang="en-US" sz="1200" spc="-1" strike="noStrike">
              <a:latin typeface="Arial"/>
            </a:endParaRPr>
          </a:p>
        </p:txBody>
      </p:sp>
      <p:sp>
        <p:nvSpPr>
          <p:cNvPr id="258" name="Google Shape;183;p32"/>
          <p:cNvSpPr/>
          <p:nvPr/>
        </p:nvSpPr>
        <p:spPr>
          <a:xfrm>
            <a:off x="5400000" y="0"/>
            <a:ext cx="3742920" cy="5142600"/>
          </a:xfrm>
          <a:prstGeom prst="round1Rect">
            <a:avLst>
              <a:gd name="adj" fmla="val 16667"/>
            </a:avLst>
          </a:prstGeom>
          <a:blipFill rotWithShape="0">
            <a:blip r:embed="rId1"/>
            <a:srcRect/>
            <a:stretch/>
          </a:blipFill>
          <a:ln w="0">
            <a:noFill/>
          </a:ln>
        </p:spPr>
        <p:style>
          <a:lnRef idx="0"/>
          <a:fillRef idx="0"/>
          <a:effectRef idx="0"/>
          <a:fontRef idx="minor"/>
        </p:style>
      </p:sp>
      <p:sp>
        <p:nvSpPr>
          <p:cNvPr id="259" name="Google Shape;184;p32"/>
          <p:cNvSpPr/>
          <p:nvPr/>
        </p:nvSpPr>
        <p:spPr>
          <a:xfrm>
            <a:off x="723960" y="3971880"/>
            <a:ext cx="10562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 descr=""/>
          <p:cNvPicPr/>
          <p:nvPr/>
        </p:nvPicPr>
        <p:blipFill>
          <a:blip r:embed="rId1"/>
          <a:stretch/>
        </p:blipFill>
        <p:spPr>
          <a:xfrm>
            <a:off x="565560" y="360"/>
            <a:ext cx="8012880" cy="51433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Topics Covered</a:t>
            </a:r>
            <a:endParaRPr b="0" lang="en-US" sz="2600" spc="-1" strike="noStrike">
              <a:latin typeface="Arial"/>
            </a:endParaRPr>
          </a:p>
        </p:txBody>
      </p:sp>
      <p:sp>
        <p:nvSpPr>
          <p:cNvPr id="208" name=""/>
          <p:cNvSpPr txBox="1"/>
          <p:nvPr/>
        </p:nvSpPr>
        <p:spPr>
          <a:xfrm>
            <a:off x="914400" y="1083600"/>
            <a:ext cx="6858000" cy="3953880"/>
          </a:xfrm>
          <a:prstGeom prst="rect">
            <a:avLst/>
          </a:prstGeom>
          <a:noFill/>
          <a:ln w="0">
            <a:noFill/>
          </a:ln>
        </p:spPr>
        <p:txBody>
          <a:bodyPr lIns="90000" rIns="90000" tIns="45000" bIns="45000" anchor="t">
            <a:noAutofit/>
          </a:bodyPr>
          <a:p>
            <a:pPr marL="216000" indent="-216000">
              <a:lnSpc>
                <a:spcPct val="100000"/>
              </a:lnSpc>
              <a:spcBef>
                <a:spcPts val="567"/>
              </a:spcBef>
              <a:spcAft>
                <a:spcPts val="567"/>
              </a:spcAft>
              <a:buClr>
                <a:srgbClr val="94bd5e"/>
              </a:buClr>
              <a:buFont typeface="StarSymbol"/>
              <a:buAutoNum type="arabicPeriod"/>
            </a:pPr>
            <a:r>
              <a:rPr b="0" lang="en-US" sz="1800" spc="-1" strike="noStrike">
                <a:solidFill>
                  <a:srgbClr val="94bd5e"/>
                </a:solidFill>
                <a:latin typeface="Arial"/>
                <a:ea typeface="Microsoft YaHei"/>
              </a:rPr>
              <a:t>Installation of tools for MERN development</a:t>
            </a:r>
            <a:endParaRPr b="0" lang="en-US" sz="1800" spc="-1" strike="noStrike">
              <a:latin typeface="Arial"/>
            </a:endParaRPr>
          </a:p>
          <a:p>
            <a:pPr marL="216000" indent="-216000">
              <a:lnSpc>
                <a:spcPct val="100000"/>
              </a:lnSpc>
              <a:spcBef>
                <a:spcPts val="567"/>
              </a:spcBef>
              <a:spcAft>
                <a:spcPts val="567"/>
              </a:spcAft>
              <a:buClr>
                <a:srgbClr val="94bd5e"/>
              </a:buClr>
              <a:buFont typeface="StarSymbol"/>
              <a:buAutoNum type="arabicPeriod"/>
            </a:pPr>
            <a:r>
              <a:rPr b="0" lang="en-US" sz="1800" spc="-1" strike="noStrike">
                <a:solidFill>
                  <a:srgbClr val="94bd5e"/>
                </a:solidFill>
                <a:latin typeface="Arial"/>
                <a:ea typeface="Microsoft YaHei"/>
              </a:rPr>
              <a:t>Verifying error free installation and troubleshooting with fixes</a:t>
            </a:r>
            <a:endParaRPr b="0" lang="en-US" sz="1800" spc="-1" strike="noStrike">
              <a:latin typeface="Arial"/>
            </a:endParaRPr>
          </a:p>
          <a:p>
            <a:pPr marL="216000" indent="-216000">
              <a:lnSpc>
                <a:spcPct val="100000"/>
              </a:lnSpc>
              <a:spcBef>
                <a:spcPts val="567"/>
              </a:spcBef>
              <a:spcAft>
                <a:spcPts val="567"/>
              </a:spcAft>
              <a:buClr>
                <a:srgbClr val="94bd5e"/>
              </a:buClr>
              <a:buFont typeface="StarSymbol"/>
              <a:buAutoNum type="arabicPeriod"/>
            </a:pPr>
            <a:r>
              <a:rPr b="0" lang="en-US" sz="1800" spc="-1" strike="noStrike">
                <a:solidFill>
                  <a:srgbClr val="94bd5e"/>
                </a:solidFill>
                <a:latin typeface="Arial"/>
                <a:ea typeface="Microsoft YaHei"/>
              </a:rPr>
              <a:t>Setting the development environment and folder structure</a:t>
            </a:r>
            <a:endParaRPr b="0" lang="en-US" sz="1800" spc="-1" strike="noStrike">
              <a:latin typeface="Arial"/>
            </a:endParaRPr>
          </a:p>
          <a:p>
            <a:pPr marL="216000" indent="-216000">
              <a:lnSpc>
                <a:spcPct val="100000"/>
              </a:lnSpc>
              <a:spcBef>
                <a:spcPts val="567"/>
              </a:spcBef>
              <a:spcAft>
                <a:spcPts val="567"/>
              </a:spcAft>
              <a:buClr>
                <a:srgbClr val="94bd5e"/>
              </a:buClr>
              <a:buFont typeface="StarSymbol"/>
              <a:buAutoNum type="arabicPeriod"/>
            </a:pPr>
            <a:r>
              <a:rPr b="0" lang="en-US" sz="1800" spc="-1" strike="noStrike">
                <a:solidFill>
                  <a:srgbClr val="94bd5e"/>
                </a:solidFill>
                <a:latin typeface="Arial"/>
                <a:ea typeface="Microsoft YaHei"/>
              </a:rPr>
              <a:t>Learning how to use Mongodb Compass to insert records in database</a:t>
            </a:r>
            <a:endParaRPr b="0" lang="en-US" sz="1800" spc="-1" strike="noStrike">
              <a:latin typeface="Arial"/>
            </a:endParaRPr>
          </a:p>
          <a:p>
            <a:pPr marL="216000" indent="-216000">
              <a:lnSpc>
                <a:spcPct val="100000"/>
              </a:lnSpc>
              <a:spcBef>
                <a:spcPts val="567"/>
              </a:spcBef>
              <a:spcAft>
                <a:spcPts val="567"/>
              </a:spcAft>
              <a:buClr>
                <a:srgbClr val="94bd5e"/>
              </a:buClr>
              <a:buFont typeface="StarSymbol"/>
              <a:buAutoNum type="arabicPeriod"/>
            </a:pPr>
            <a:r>
              <a:rPr b="0" lang="en-US" sz="1800" spc="-1" strike="noStrike">
                <a:solidFill>
                  <a:srgbClr val="94bd5e"/>
                </a:solidFill>
                <a:latin typeface="Arial"/>
                <a:ea typeface="Microsoft YaHei"/>
              </a:rPr>
              <a:t>Programming Express backend to communicate with backend and perform CRUD operations</a:t>
            </a:r>
            <a:endParaRPr b="0" lang="en-US" sz="1800" spc="-1" strike="noStrike">
              <a:latin typeface="Arial"/>
            </a:endParaRPr>
          </a:p>
          <a:p>
            <a:pPr marL="216000" indent="-216000">
              <a:lnSpc>
                <a:spcPct val="100000"/>
              </a:lnSpc>
              <a:spcBef>
                <a:spcPts val="567"/>
              </a:spcBef>
              <a:spcAft>
                <a:spcPts val="567"/>
              </a:spcAft>
              <a:buClr>
                <a:srgbClr val="94bd5e"/>
              </a:buClr>
              <a:buFont typeface="StarSymbol"/>
              <a:buAutoNum type="arabicPeriod"/>
            </a:pPr>
            <a:r>
              <a:rPr b="0" lang="en-US" sz="1800" spc="-1" strike="noStrike">
                <a:solidFill>
                  <a:srgbClr val="94bd5e"/>
                </a:solidFill>
                <a:latin typeface="Arial"/>
                <a:ea typeface="Microsoft YaHei"/>
              </a:rPr>
              <a:t>Building Frontend Interface to control backend and manipulate database using forms and buttons</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 descr=""/>
          <p:cNvPicPr/>
          <p:nvPr/>
        </p:nvPicPr>
        <p:blipFill>
          <a:blip r:embed="rId1"/>
          <a:stretch/>
        </p:blipFill>
        <p:spPr>
          <a:xfrm>
            <a:off x="966240" y="360"/>
            <a:ext cx="7211520" cy="51433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 descr=""/>
          <p:cNvPicPr/>
          <p:nvPr/>
        </p:nvPicPr>
        <p:blipFill>
          <a:blip r:embed="rId1"/>
          <a:stretch/>
        </p:blipFill>
        <p:spPr>
          <a:xfrm>
            <a:off x="3143520" y="176400"/>
            <a:ext cx="2857320" cy="47908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 descr=""/>
          <p:cNvPicPr/>
          <p:nvPr/>
        </p:nvPicPr>
        <p:blipFill>
          <a:blip r:embed="rId1"/>
          <a:stretch/>
        </p:blipFill>
        <p:spPr>
          <a:xfrm>
            <a:off x="703080" y="360"/>
            <a:ext cx="7738200" cy="51433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 descr=""/>
          <p:cNvPicPr/>
          <p:nvPr/>
        </p:nvPicPr>
        <p:blipFill>
          <a:blip r:embed="rId1"/>
          <a:stretch/>
        </p:blipFill>
        <p:spPr>
          <a:xfrm>
            <a:off x="747360" y="360"/>
            <a:ext cx="7649640" cy="51433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 descr=""/>
          <p:cNvPicPr/>
          <p:nvPr/>
        </p:nvPicPr>
        <p:blipFill>
          <a:blip r:embed="rId1"/>
          <a:stretch/>
        </p:blipFill>
        <p:spPr>
          <a:xfrm>
            <a:off x="914400" y="1401480"/>
            <a:ext cx="7315200" cy="2331720"/>
          </a:xfrm>
          <a:prstGeom prst="rect">
            <a:avLst/>
          </a:prstGeom>
          <a:ln w="0">
            <a:noFill/>
          </a:ln>
        </p:spPr>
      </p:pic>
      <p:sp>
        <p:nvSpPr>
          <p:cNvPr id="2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2600" spc="-1" strike="noStrike">
                <a:solidFill>
                  <a:srgbClr val="bfce84"/>
                </a:solidFill>
                <a:latin typeface="Arial"/>
              </a:rPr>
              <a:t>Copy code from chapter 4 step 3 from my site</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 descr=""/>
          <p:cNvPicPr/>
          <p:nvPr/>
        </p:nvPicPr>
        <p:blipFill>
          <a:blip r:embed="rId1"/>
          <a:stretch/>
        </p:blipFill>
        <p:spPr>
          <a:xfrm>
            <a:off x="703080" y="360"/>
            <a:ext cx="7738200" cy="51433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 descr=""/>
          <p:cNvPicPr/>
          <p:nvPr/>
        </p:nvPicPr>
        <p:blipFill>
          <a:blip r:embed="rId1"/>
          <a:stretch/>
        </p:blipFill>
        <p:spPr>
          <a:xfrm>
            <a:off x="703080" y="360"/>
            <a:ext cx="7738200" cy="51433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 descr=""/>
          <p:cNvPicPr/>
          <p:nvPr/>
        </p:nvPicPr>
        <p:blipFill>
          <a:blip r:embed="rId1"/>
          <a:stretch/>
        </p:blipFill>
        <p:spPr>
          <a:xfrm>
            <a:off x="-259920" y="-86760"/>
            <a:ext cx="13196520" cy="74224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 descr=""/>
          <p:cNvPicPr/>
          <p:nvPr/>
        </p:nvPicPr>
        <p:blipFill>
          <a:blip r:embed="rId1"/>
          <a:stretch/>
        </p:blipFill>
        <p:spPr>
          <a:xfrm>
            <a:off x="705600" y="427320"/>
            <a:ext cx="5598360" cy="2028600"/>
          </a:xfrm>
          <a:prstGeom prst="rect">
            <a:avLst/>
          </a:prstGeom>
          <a:ln w="0">
            <a:noFill/>
          </a:ln>
        </p:spPr>
      </p:pic>
      <p:pic>
        <p:nvPicPr>
          <p:cNvPr id="271" name="" descr=""/>
          <p:cNvPicPr/>
          <p:nvPr/>
        </p:nvPicPr>
        <p:blipFill>
          <a:blip r:embed="rId2"/>
          <a:stretch/>
        </p:blipFill>
        <p:spPr>
          <a:xfrm>
            <a:off x="730440" y="2735640"/>
            <a:ext cx="5555880" cy="2000880"/>
          </a:xfrm>
          <a:prstGeom prst="rect">
            <a:avLst/>
          </a:prstGeom>
          <a:ln w="0">
            <a:noFill/>
          </a:ln>
        </p:spPr>
      </p:pic>
      <p:sp>
        <p:nvSpPr>
          <p:cNvPr id="272" name=""/>
          <p:cNvSpPr txBox="1"/>
          <p:nvPr/>
        </p:nvSpPr>
        <p:spPr>
          <a:xfrm>
            <a:off x="7204320" y="1437480"/>
            <a:ext cx="650160" cy="346320"/>
          </a:xfrm>
          <a:prstGeom prst="rect">
            <a:avLst/>
          </a:prstGeom>
          <a:noFill/>
          <a:ln w="0">
            <a:noFill/>
          </a:ln>
        </p:spPr>
        <p:txBody>
          <a:bodyPr lIns="90000" rIns="90000" tIns="45000" bIns="45000" anchor="t">
            <a:noAutofit/>
          </a:bodyPr>
          <a:p>
            <a:r>
              <a:rPr b="0" lang="en-US" sz="1800" spc="-1" strike="noStrike">
                <a:solidFill>
                  <a:srgbClr val="bfce84"/>
                </a:solidFill>
                <a:latin typeface="Arial"/>
              </a:rPr>
              <a:t>PHP</a:t>
            </a:r>
            <a:endParaRPr b="0" lang="en-US" sz="1800" spc="-1" strike="noStrike">
              <a:latin typeface="Arial"/>
            </a:endParaRPr>
          </a:p>
        </p:txBody>
      </p:sp>
      <p:sp>
        <p:nvSpPr>
          <p:cNvPr id="273" name=""/>
          <p:cNvSpPr txBox="1"/>
          <p:nvPr/>
        </p:nvSpPr>
        <p:spPr>
          <a:xfrm>
            <a:off x="6943680" y="3436200"/>
            <a:ext cx="1244520" cy="346320"/>
          </a:xfrm>
          <a:prstGeom prst="rect">
            <a:avLst/>
          </a:prstGeom>
          <a:noFill/>
          <a:ln w="0">
            <a:noFill/>
          </a:ln>
        </p:spPr>
        <p:txBody>
          <a:bodyPr lIns="90000" rIns="90000" tIns="45000" bIns="45000" anchor="t">
            <a:noAutofit/>
          </a:bodyPr>
          <a:p>
            <a:r>
              <a:rPr b="0" lang="en-US" sz="1800" spc="-1" strike="noStrike">
                <a:solidFill>
                  <a:srgbClr val="bfce84"/>
                </a:solidFill>
                <a:latin typeface="Arial"/>
              </a:rPr>
              <a:t>Mongoose</a:t>
            </a:r>
            <a:endParaRPr b="0" lang="en-US" sz="1800" spc="-1" strike="noStrike">
              <a:latin typeface="Arial"/>
            </a:endParaRPr>
          </a:p>
        </p:txBody>
      </p:sp>
      <p:sp>
        <p:nvSpPr>
          <p:cNvPr id="274" name=""/>
          <p:cNvSpPr/>
          <p:nvPr/>
        </p:nvSpPr>
        <p:spPr>
          <a:xfrm>
            <a:off x="7524720" y="1792440"/>
            <a:ext cx="0" cy="1645200"/>
          </a:xfrm>
          <a:prstGeom prst="line">
            <a:avLst/>
          </a:prstGeom>
          <a:ln w="0">
            <a:solidFill>
              <a:srgbClr val="ea75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 name="" descr=""/>
          <p:cNvPicPr/>
          <p:nvPr/>
        </p:nvPicPr>
        <p:blipFill>
          <a:blip r:embed="rId1"/>
          <a:stretch/>
        </p:blipFill>
        <p:spPr>
          <a:xfrm>
            <a:off x="4489920" y="106920"/>
            <a:ext cx="4659480" cy="1945080"/>
          </a:xfrm>
          <a:prstGeom prst="rect">
            <a:avLst/>
          </a:prstGeom>
          <a:ln w="0">
            <a:noFill/>
          </a:ln>
        </p:spPr>
      </p:pic>
      <p:pic>
        <p:nvPicPr>
          <p:cNvPr id="276" name="" descr=""/>
          <p:cNvPicPr/>
          <p:nvPr/>
        </p:nvPicPr>
        <p:blipFill>
          <a:blip r:embed="rId2"/>
          <a:stretch/>
        </p:blipFill>
        <p:spPr>
          <a:xfrm>
            <a:off x="164880" y="658440"/>
            <a:ext cx="4155840" cy="43466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SemiBold"/>
              </a:rPr>
              <a:t>What is MERN Stack ?</a:t>
            </a:r>
            <a:endParaRPr b="0" lang="en-US" sz="2600" spc="-1" strike="noStrike">
              <a:latin typeface="Arial"/>
            </a:endParaRPr>
          </a:p>
        </p:txBody>
      </p:sp>
      <p:sp>
        <p:nvSpPr>
          <p:cNvPr id="210" name=""/>
          <p:cNvSpPr txBox="1"/>
          <p:nvPr/>
        </p:nvSpPr>
        <p:spPr>
          <a:xfrm>
            <a:off x="1371600" y="1600200"/>
            <a:ext cx="5257800" cy="2514600"/>
          </a:xfrm>
          <a:prstGeom prst="rect">
            <a:avLst/>
          </a:prstGeom>
          <a:noFill/>
          <a:ln w="0">
            <a:noFill/>
          </a:ln>
        </p:spPr>
        <p:txBody>
          <a:bodyPr lIns="90000" rIns="90000" tIns="45000" bIns="45000" anchor="t">
            <a:noAutofit/>
          </a:bodyPr>
          <a:p>
            <a:r>
              <a:rPr b="0" lang="en-US" sz="1800" spc="-1" strike="noStrike">
                <a:solidFill>
                  <a:srgbClr val="94bd5e"/>
                </a:solidFill>
                <a:latin typeface="Arial"/>
              </a:rPr>
              <a:t>Consider a builders a toolbox , it wil have various tools like hammer, spanner, saw, screwdriver etc</a:t>
            </a:r>
            <a:endParaRPr b="0" lang="en-US" sz="1800" spc="-1" strike="noStrike">
              <a:latin typeface="Arial"/>
            </a:endParaRPr>
          </a:p>
          <a:p>
            <a:endParaRPr b="0" lang="en-US" sz="1800" spc="-1" strike="noStrike">
              <a:latin typeface="Arial"/>
            </a:endParaRPr>
          </a:p>
          <a:p>
            <a:r>
              <a:rPr b="0" lang="en-US" sz="1800" spc="-1" strike="noStrike">
                <a:solidFill>
                  <a:srgbClr val="94bd5e"/>
                </a:solidFill>
                <a:latin typeface="Arial"/>
              </a:rPr>
              <a:t>Similarly, MERN stack is a bundle of tools (toolbox), where each letter corresponds to a</a:t>
            </a:r>
            <a:endParaRPr b="0" lang="en-US" sz="1800" spc="-1" strike="noStrike">
              <a:latin typeface="Arial"/>
            </a:endParaRPr>
          </a:p>
          <a:p>
            <a:r>
              <a:rPr b="0" lang="en-US" sz="1800" spc="-1" strike="noStrike">
                <a:solidFill>
                  <a:srgbClr val="94bd5e"/>
                </a:solidFill>
                <a:latin typeface="Arial"/>
              </a:rPr>
              <a:t>single tool with a specialized purpose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723960" y="790560"/>
            <a:ext cx="3894480" cy="1370520"/>
          </a:xfrm>
          <a:prstGeom prst="rect">
            <a:avLst/>
          </a:prstGeom>
          <a:noFill/>
          <a:ln w="0">
            <a:noFill/>
          </a:ln>
        </p:spPr>
        <p:txBody>
          <a:bodyPr lIns="90000" rIns="90000"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MySQL to Mongo Term Correlation</a:t>
            </a:r>
            <a:endParaRPr b="0" lang="en-US" sz="2600" spc="-1" strike="noStrike">
              <a:latin typeface="Arial"/>
            </a:endParaRPr>
          </a:p>
        </p:txBody>
      </p:sp>
      <p:sp>
        <p:nvSpPr>
          <p:cNvPr id="278" name="PlaceHolder 2"/>
          <p:cNvSpPr>
            <a:spLocks noGrp="1"/>
          </p:cNvSpPr>
          <p:nvPr>
            <p:ph type="subTitle"/>
          </p:nvPr>
        </p:nvSpPr>
        <p:spPr>
          <a:xfrm>
            <a:off x="723960" y="2162160"/>
            <a:ext cx="3894480" cy="3165840"/>
          </a:xfrm>
          <a:prstGeom prst="rect">
            <a:avLst/>
          </a:prstGeom>
          <a:noFill/>
          <a:ln w="0">
            <a:noFill/>
          </a:ln>
        </p:spPr>
        <p:txBody>
          <a:bodyPr lIns="90000" rIns="90000" tIns="91440" bIns="91440" anchor="t">
            <a:noAutofit/>
          </a:bodyPr>
          <a:p>
            <a:pPr>
              <a:lnSpc>
                <a:spcPct val="100000"/>
              </a:lnSpc>
              <a:buNone/>
            </a:pPr>
            <a:endParaRPr b="0" lang="en-US" sz="1800" spc="-1" strike="noStrike">
              <a:latin typeface="Arial"/>
            </a:endParaRPr>
          </a:p>
          <a:p>
            <a:pPr marL="216000" indent="-216000">
              <a:lnSpc>
                <a:spcPct val="100000"/>
              </a:lnSpc>
              <a:spcBef>
                <a:spcPts val="283"/>
              </a:spcBef>
              <a:spcAft>
                <a:spcPts val="283"/>
              </a:spcAft>
              <a:buClr>
                <a:srgbClr val="ffffff"/>
              </a:buClr>
              <a:buSzPct val="45000"/>
              <a:buFont typeface="Wingdings" charset="2"/>
              <a:buChar char=""/>
            </a:pPr>
            <a:r>
              <a:rPr b="0" lang="en-US" sz="1500" spc="-1" strike="noStrike">
                <a:solidFill>
                  <a:srgbClr val="bfce84"/>
                </a:solidFill>
                <a:latin typeface="Arial"/>
                <a:ea typeface="Microsoft YaHei"/>
              </a:rPr>
              <a:t>MySQL Rows → MongoDB JSON Documents</a:t>
            </a:r>
            <a:endParaRPr b="0" lang="en-US" sz="1500" spc="-1" strike="noStrike">
              <a:latin typeface="Arial"/>
            </a:endParaRPr>
          </a:p>
          <a:p>
            <a:pPr marL="216000" indent="-216000">
              <a:lnSpc>
                <a:spcPct val="100000"/>
              </a:lnSpc>
              <a:spcBef>
                <a:spcPts val="283"/>
              </a:spcBef>
              <a:spcAft>
                <a:spcPts val="283"/>
              </a:spcAft>
              <a:buClr>
                <a:srgbClr val="ffffff"/>
              </a:buClr>
              <a:buSzPct val="45000"/>
              <a:buFont typeface="Wingdings" charset="2"/>
              <a:buChar char=""/>
            </a:pPr>
            <a:r>
              <a:rPr b="0" lang="en-US" sz="1500" spc="-1" strike="noStrike">
                <a:solidFill>
                  <a:srgbClr val="bfce84"/>
                </a:solidFill>
                <a:latin typeface="Arial"/>
                <a:ea typeface="Microsoft YaHei"/>
              </a:rPr>
              <a:t>MySQL Table → MongoDB Collection</a:t>
            </a:r>
            <a:endParaRPr b="0" lang="en-US" sz="1500" spc="-1" strike="noStrike">
              <a:latin typeface="Arial"/>
            </a:endParaRPr>
          </a:p>
          <a:p>
            <a:pPr marL="216000" indent="-216000">
              <a:lnSpc>
                <a:spcPct val="100000"/>
              </a:lnSpc>
              <a:spcBef>
                <a:spcPts val="283"/>
              </a:spcBef>
              <a:spcAft>
                <a:spcPts val="283"/>
              </a:spcAft>
              <a:buClr>
                <a:srgbClr val="ffffff"/>
              </a:buClr>
              <a:buSzPct val="45000"/>
              <a:buFont typeface="Wingdings" charset="2"/>
              <a:buChar char=""/>
            </a:pPr>
            <a:r>
              <a:rPr b="0" lang="en-US" sz="1500" spc="-1" strike="noStrike">
                <a:solidFill>
                  <a:srgbClr val="bfce84"/>
                </a:solidFill>
                <a:latin typeface="Arial"/>
                <a:ea typeface="Microsoft YaHei"/>
              </a:rPr>
              <a:t>MySQL Database → MongoDB Database</a:t>
            </a:r>
            <a:endParaRPr b="0" lang="en-US" sz="1500" spc="-1" strike="noStrike">
              <a:latin typeface="Arial"/>
            </a:endParaRPr>
          </a:p>
          <a:p>
            <a:pPr marL="216000" indent="-216000">
              <a:lnSpc>
                <a:spcPct val="100000"/>
              </a:lnSpc>
              <a:spcBef>
                <a:spcPts val="283"/>
              </a:spcBef>
              <a:spcAft>
                <a:spcPts val="283"/>
              </a:spcAft>
              <a:buClr>
                <a:srgbClr val="ffffff"/>
              </a:buClr>
              <a:buSzPct val="45000"/>
              <a:buFont typeface="Wingdings" charset="2"/>
              <a:buChar char=""/>
            </a:pPr>
            <a:r>
              <a:rPr b="0" lang="en-US" sz="1500" spc="-1" strike="noStrike">
                <a:solidFill>
                  <a:srgbClr val="bfce84"/>
                </a:solidFill>
                <a:latin typeface="Arial"/>
                <a:ea typeface="Microsoft YaHei"/>
              </a:rPr>
              <a:t>MySQL Table Structure → MongoDB Schema</a:t>
            </a:r>
            <a:endParaRPr b="0" lang="en-US" sz="1500" spc="-1" strike="noStrike">
              <a:latin typeface="Arial"/>
            </a:endParaRPr>
          </a:p>
          <a:p>
            <a:pPr marL="216000" indent="-216000">
              <a:lnSpc>
                <a:spcPct val="100000"/>
              </a:lnSpc>
              <a:buClr>
                <a:srgbClr val="ffffff"/>
              </a:buClr>
              <a:buSzPct val="45000"/>
              <a:buFont typeface="Wingdings" charset="2"/>
              <a:buChar char=""/>
            </a:pPr>
            <a:endParaRPr b="0" lang="en-US" sz="1800" spc="-1" strike="noStrike">
              <a:latin typeface="Arial"/>
            </a:endParaRPr>
          </a:p>
        </p:txBody>
      </p:sp>
      <p:sp>
        <p:nvSpPr>
          <p:cNvPr id="279" name="Google Shape;183;p 2"/>
          <p:cNvSpPr/>
          <p:nvPr/>
        </p:nvSpPr>
        <p:spPr>
          <a:xfrm>
            <a:off x="5400000" y="0"/>
            <a:ext cx="3742920" cy="5142600"/>
          </a:xfrm>
          <a:prstGeom prst="round1Rect">
            <a:avLst>
              <a:gd name="adj" fmla="val 16667"/>
            </a:avLst>
          </a:prstGeom>
          <a:blipFill rotWithShape="0">
            <a:blip r:embed="rId1"/>
            <a:srcRect/>
            <a:stretch/>
          </a:blipFill>
          <a:ln w="0">
            <a:noFill/>
          </a:ln>
        </p:spPr>
        <p:style>
          <a:lnRef idx="0"/>
          <a:fillRef idx="0"/>
          <a:effectRef idx="0"/>
          <a:fontRef idx="minor"/>
        </p:style>
      </p:sp>
      <p:sp>
        <p:nvSpPr>
          <p:cNvPr id="280" name="Google Shape;184;p 2"/>
          <p:cNvSpPr/>
          <p:nvPr/>
        </p:nvSpPr>
        <p:spPr>
          <a:xfrm>
            <a:off x="723960" y="3971880"/>
            <a:ext cx="10562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 descr=""/>
          <p:cNvPicPr/>
          <p:nvPr/>
        </p:nvPicPr>
        <p:blipFill>
          <a:blip r:embed="rId1"/>
          <a:stretch/>
        </p:blipFill>
        <p:spPr>
          <a:xfrm>
            <a:off x="114840" y="360"/>
            <a:ext cx="8914320" cy="514332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 descr=""/>
          <p:cNvPicPr/>
          <p:nvPr/>
        </p:nvPicPr>
        <p:blipFill>
          <a:blip r:embed="rId1"/>
          <a:stretch/>
        </p:blipFill>
        <p:spPr>
          <a:xfrm>
            <a:off x="1495800" y="419760"/>
            <a:ext cx="6152760" cy="47239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fontScale="83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Connecting Mongo DB and Compass to Express Backend</a:t>
            </a:r>
            <a:endParaRPr b="0" lang="en-US" sz="2600" spc="-1" strike="noStrike">
              <a:latin typeface="Arial"/>
            </a:endParaRPr>
          </a:p>
        </p:txBody>
      </p:sp>
      <p:sp>
        <p:nvSpPr>
          <p:cNvPr id="284"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a:bodyPr>
          <a:p>
            <a:pPr>
              <a:lnSpc>
                <a:spcPct val="150000"/>
              </a:lnSpc>
              <a:buNone/>
              <a:tabLst>
                <a:tab algn="l" pos="0"/>
              </a:tabLst>
            </a:pPr>
            <a:r>
              <a:rPr b="0" lang="en-US" sz="1200" spc="-1" strike="noStrike">
                <a:solidFill>
                  <a:srgbClr val="bfce84"/>
                </a:solidFill>
                <a:latin typeface="Albert Sans"/>
                <a:ea typeface="Albert Sans"/>
              </a:rPr>
              <a:t>Build your backend APIs by defining a Student schema with Mongoose for enforced structure. Unlike Traditional DB where a we define a table structure at table creation before inserting records. Mongo DB does not define any structure. This is because it is schema less and flexible.</a:t>
            </a:r>
            <a:endParaRPr b="0" lang="en-US" sz="1200" spc="-1" strike="noStrike">
              <a:latin typeface="Arial"/>
            </a:endParaRPr>
          </a:p>
        </p:txBody>
      </p:sp>
      <p:sp>
        <p:nvSpPr>
          <p:cNvPr id="285" name="Google Shape;176;p31"/>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fontScale="83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Connecting Mongo DB and Compass to Express Backend</a:t>
            </a:r>
            <a:endParaRPr b="0" lang="en-US" sz="2600" spc="-1" strike="noStrike">
              <a:latin typeface="Arial"/>
            </a:endParaRPr>
          </a:p>
        </p:txBody>
      </p:sp>
      <p:sp>
        <p:nvSpPr>
          <p:cNvPr id="287"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a:bodyPr>
          <a:p>
            <a:pPr>
              <a:lnSpc>
                <a:spcPct val="150000"/>
              </a:lnSpc>
              <a:buNone/>
              <a:tabLst>
                <a:tab algn="l" pos="0"/>
              </a:tabLst>
            </a:pPr>
            <a:r>
              <a:rPr b="0" lang="en-US" sz="1200" spc="-1" strike="noStrike">
                <a:solidFill>
                  <a:srgbClr val="bfce84"/>
                </a:solidFill>
                <a:latin typeface="Albert Sans"/>
                <a:ea typeface="Albert Sans"/>
              </a:rPr>
              <a:t>This however means we have to tell the express backend in what format we are receiving data from mongodb because each row can store any type of data or any amount of fields. In the case of mysql we already define a permanent structure at table creation so php backend will recognise structure automatically</a:t>
            </a:r>
            <a:endParaRPr b="0" lang="en-US" sz="1200" spc="-1" strike="noStrike">
              <a:latin typeface="Arial"/>
            </a:endParaRPr>
          </a:p>
        </p:txBody>
      </p:sp>
      <p:sp>
        <p:nvSpPr>
          <p:cNvPr id="288" name="Google Shape;176;p 2"/>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500" spc="-1" strike="noStrike">
                <a:solidFill>
                  <a:srgbClr val="bfce84"/>
                </a:solidFill>
                <a:latin typeface="Arial"/>
              </a:rPr>
              <a:t>Chapter 5 step 0 on my site covers how we can tell express backend the structure of our students collection (table). Copy and paste the code in backend\server.js !! without replacing !! below pre-existing code</a:t>
            </a:r>
            <a:endParaRPr b="0" lang="en-US" sz="1500" spc="-1" strike="noStrike">
              <a:latin typeface="Arial"/>
            </a:endParaRPr>
          </a:p>
        </p:txBody>
      </p:sp>
      <p:pic>
        <p:nvPicPr>
          <p:cNvPr id="290" name="" descr=""/>
          <p:cNvPicPr/>
          <p:nvPr/>
        </p:nvPicPr>
        <p:blipFill>
          <a:blip r:embed="rId1"/>
          <a:stretch/>
        </p:blipFill>
        <p:spPr>
          <a:xfrm>
            <a:off x="1600200" y="1290600"/>
            <a:ext cx="5943600" cy="34930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fontScale="84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Creating APIs with Express and Mongoose</a:t>
            </a:r>
            <a:endParaRPr b="0" lang="en-US" sz="2600" spc="-1" strike="noStrike">
              <a:latin typeface="Arial"/>
            </a:endParaRPr>
          </a:p>
        </p:txBody>
      </p:sp>
      <p:sp>
        <p:nvSpPr>
          <p:cNvPr id="292"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fontScale="88000"/>
          </a:bodyPr>
          <a:p>
            <a:pPr>
              <a:lnSpc>
                <a:spcPct val="150000"/>
              </a:lnSpc>
              <a:buNone/>
              <a:tabLst>
                <a:tab algn="l" pos="0"/>
              </a:tabLst>
            </a:pPr>
            <a:r>
              <a:rPr b="0" lang="en-US" sz="1200" spc="-1" strike="noStrike">
                <a:solidFill>
                  <a:srgbClr val="bfce84"/>
                </a:solidFill>
                <a:latin typeface="Albert Sans"/>
                <a:ea typeface="Albert Sans"/>
              </a:rPr>
              <a:t>Implement CRUD operations using Express and Mongoose with clearly defined routes for reading, creating, updating, and deleting student data. Use Mongoose methods such as find(), create(), findByIdAndUpdate(), and findByIdAndDelete() for database interactions. Test endpoints with curl or Postman, and verify database updates visually with MongoDB Compass to ensure accuracy and consistency in your application.</a:t>
            </a:r>
            <a:endParaRPr b="0" lang="en-US" sz="1200" spc="-1" strike="noStrike">
              <a:latin typeface="Arial"/>
            </a:endParaRPr>
          </a:p>
        </p:txBody>
      </p:sp>
      <p:sp>
        <p:nvSpPr>
          <p:cNvPr id="293" name="Google Shape;176;p31"/>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 descr=""/>
          <p:cNvPicPr/>
          <p:nvPr/>
        </p:nvPicPr>
        <p:blipFill>
          <a:blip r:embed="rId1"/>
          <a:stretch/>
        </p:blipFill>
        <p:spPr>
          <a:xfrm>
            <a:off x="447840" y="260280"/>
            <a:ext cx="8124840" cy="462312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5" name="" descr=""/>
          <p:cNvPicPr/>
          <p:nvPr/>
        </p:nvPicPr>
        <p:blipFill>
          <a:blip r:embed="rId1"/>
          <a:stretch/>
        </p:blipFill>
        <p:spPr>
          <a:xfrm>
            <a:off x="443160" y="360"/>
            <a:ext cx="8257680" cy="51433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 descr=""/>
          <p:cNvPicPr/>
          <p:nvPr/>
        </p:nvPicPr>
        <p:blipFill>
          <a:blip r:embed="rId1"/>
          <a:stretch/>
        </p:blipFill>
        <p:spPr>
          <a:xfrm>
            <a:off x="360" y="760680"/>
            <a:ext cx="9143640" cy="36226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SemiBold"/>
              </a:rPr>
              <a:t>What is MERN Stack ?</a:t>
            </a:r>
            <a:endParaRPr b="0" lang="en-US" sz="2600" spc="-1" strike="noStrike">
              <a:latin typeface="Arial"/>
            </a:endParaRPr>
          </a:p>
        </p:txBody>
      </p:sp>
      <p:sp>
        <p:nvSpPr>
          <p:cNvPr id="212" name="pentagon 8"/>
          <p:cNvSpPr/>
          <p:nvPr/>
        </p:nvSpPr>
        <p:spPr>
          <a:xfrm>
            <a:off x="914400" y="1442160"/>
            <a:ext cx="914400" cy="622800"/>
          </a:xfrm>
          <a:prstGeom prst="homePlate">
            <a:avLst>
              <a:gd name="adj" fmla="val 50000"/>
            </a:avLst>
          </a:prstGeom>
          <a:gradFill rotWithShape="0">
            <a:gsLst>
              <a:gs pos="0">
                <a:srgbClr val="7da647"/>
              </a:gs>
              <a:gs pos="100000">
                <a:srgbClr val="94bd5e"/>
              </a:gs>
            </a:gsLst>
            <a:lin ang="9000000"/>
          </a:gradFill>
          <a:ln cap="rnd" w="29160">
            <a:solidFill>
              <a:srgbClr val="127622"/>
            </a:solidFill>
            <a:round/>
          </a:ln>
        </p:spPr>
        <p:style>
          <a:lnRef idx="0"/>
          <a:fillRef idx="0"/>
          <a:effectRef idx="0"/>
          <a:fontRef idx="minor"/>
        </p:style>
        <p:txBody>
          <a:bodyPr lIns="98280" rIns="98280" tIns="53280" bIns="53280" anchor="ctr">
            <a:noAutofit/>
          </a:bodyPr>
          <a:p>
            <a:pPr algn="ctr">
              <a:lnSpc>
                <a:spcPct val="100000"/>
              </a:lnSpc>
              <a:buNone/>
            </a:pPr>
            <a:r>
              <a:rPr b="1" lang="en-US" sz="1400" spc="-1" strike="noStrike">
                <a:solidFill>
                  <a:srgbClr val="ffffff"/>
                </a:solidFill>
                <a:latin typeface="Arial"/>
                <a:ea typeface="Microsoft YaHei"/>
              </a:rPr>
              <a:t>M</a:t>
            </a:r>
            <a:endParaRPr b="1" lang="en-US" sz="1400" spc="-1" strike="noStrike">
              <a:solidFill>
                <a:srgbClr val="ffffff"/>
              </a:solidFill>
              <a:latin typeface="Arial"/>
              <a:ea typeface="Microsoft YaHei"/>
            </a:endParaRPr>
          </a:p>
        </p:txBody>
      </p:sp>
      <p:sp>
        <p:nvSpPr>
          <p:cNvPr id="213" name="pentagon 9"/>
          <p:cNvSpPr/>
          <p:nvPr/>
        </p:nvSpPr>
        <p:spPr>
          <a:xfrm>
            <a:off x="906120" y="2286000"/>
            <a:ext cx="914400" cy="622800"/>
          </a:xfrm>
          <a:prstGeom prst="homePlate">
            <a:avLst>
              <a:gd name="adj" fmla="val 50000"/>
            </a:avLst>
          </a:prstGeom>
          <a:gradFill rotWithShape="0">
            <a:gsLst>
              <a:gs pos="0">
                <a:srgbClr val="7da647"/>
              </a:gs>
              <a:gs pos="100000">
                <a:srgbClr val="94bd5e"/>
              </a:gs>
            </a:gsLst>
            <a:lin ang="9000000"/>
          </a:gradFill>
          <a:ln cap="rnd" w="29160">
            <a:solidFill>
              <a:srgbClr val="127622"/>
            </a:solidFill>
            <a:round/>
          </a:ln>
        </p:spPr>
        <p:style>
          <a:lnRef idx="0"/>
          <a:fillRef idx="0"/>
          <a:effectRef idx="0"/>
          <a:fontRef idx="minor"/>
        </p:style>
        <p:txBody>
          <a:bodyPr lIns="98280" rIns="98280" tIns="53280" bIns="53280" anchor="ctr">
            <a:noAutofit/>
          </a:bodyPr>
          <a:p>
            <a:pPr algn="ctr">
              <a:lnSpc>
                <a:spcPct val="100000"/>
              </a:lnSpc>
              <a:buNone/>
            </a:pPr>
            <a:r>
              <a:rPr b="1" lang="en-US" sz="1400" spc="-1" strike="noStrike">
                <a:solidFill>
                  <a:srgbClr val="ffffff"/>
                </a:solidFill>
                <a:latin typeface="Arial"/>
                <a:ea typeface="Microsoft YaHei"/>
              </a:rPr>
              <a:t>E</a:t>
            </a:r>
            <a:endParaRPr b="1" lang="en-US" sz="1400" spc="-1" strike="noStrike">
              <a:solidFill>
                <a:srgbClr val="ffffff"/>
              </a:solidFill>
              <a:latin typeface="Arial"/>
              <a:ea typeface="Microsoft YaHei"/>
            </a:endParaRPr>
          </a:p>
        </p:txBody>
      </p:sp>
      <p:sp>
        <p:nvSpPr>
          <p:cNvPr id="214" name="pentagon 10"/>
          <p:cNvSpPr/>
          <p:nvPr/>
        </p:nvSpPr>
        <p:spPr>
          <a:xfrm>
            <a:off x="914400" y="3116160"/>
            <a:ext cx="914400" cy="622800"/>
          </a:xfrm>
          <a:prstGeom prst="homePlate">
            <a:avLst>
              <a:gd name="adj" fmla="val 50000"/>
            </a:avLst>
          </a:prstGeom>
          <a:gradFill rotWithShape="0">
            <a:gsLst>
              <a:gs pos="0">
                <a:srgbClr val="7da647"/>
              </a:gs>
              <a:gs pos="100000">
                <a:srgbClr val="94bd5e"/>
              </a:gs>
            </a:gsLst>
            <a:lin ang="9000000"/>
          </a:gradFill>
          <a:ln cap="rnd" w="29160">
            <a:solidFill>
              <a:srgbClr val="127622"/>
            </a:solidFill>
            <a:round/>
          </a:ln>
        </p:spPr>
        <p:style>
          <a:lnRef idx="0"/>
          <a:fillRef idx="0"/>
          <a:effectRef idx="0"/>
          <a:fontRef idx="minor"/>
        </p:style>
        <p:txBody>
          <a:bodyPr lIns="98280" rIns="98280" tIns="53280" bIns="53280" anchor="ctr">
            <a:noAutofit/>
          </a:bodyPr>
          <a:p>
            <a:pPr algn="ctr">
              <a:lnSpc>
                <a:spcPct val="100000"/>
              </a:lnSpc>
              <a:buNone/>
            </a:pPr>
            <a:r>
              <a:rPr b="1" lang="en-US" sz="1400" spc="-1" strike="noStrike">
                <a:solidFill>
                  <a:srgbClr val="ffffff"/>
                </a:solidFill>
                <a:latin typeface="Arial"/>
                <a:ea typeface="Microsoft YaHei"/>
              </a:rPr>
              <a:t>R</a:t>
            </a:r>
            <a:endParaRPr b="1" lang="en-US" sz="1400" spc="-1" strike="noStrike">
              <a:solidFill>
                <a:srgbClr val="ffffff"/>
              </a:solidFill>
              <a:latin typeface="Arial"/>
              <a:ea typeface="Microsoft YaHei"/>
            </a:endParaRPr>
          </a:p>
        </p:txBody>
      </p:sp>
      <p:sp>
        <p:nvSpPr>
          <p:cNvPr id="215" name="pentagon 11"/>
          <p:cNvSpPr/>
          <p:nvPr/>
        </p:nvSpPr>
        <p:spPr>
          <a:xfrm>
            <a:off x="923400" y="4014000"/>
            <a:ext cx="914400" cy="622800"/>
          </a:xfrm>
          <a:prstGeom prst="homePlate">
            <a:avLst>
              <a:gd name="adj" fmla="val 50000"/>
            </a:avLst>
          </a:prstGeom>
          <a:gradFill rotWithShape="0">
            <a:gsLst>
              <a:gs pos="0">
                <a:srgbClr val="7da647"/>
              </a:gs>
              <a:gs pos="100000">
                <a:srgbClr val="94bd5e"/>
              </a:gs>
            </a:gsLst>
            <a:lin ang="9000000"/>
          </a:gradFill>
          <a:ln cap="rnd" w="29160">
            <a:solidFill>
              <a:srgbClr val="127622"/>
            </a:solidFill>
            <a:round/>
          </a:ln>
        </p:spPr>
        <p:style>
          <a:lnRef idx="0"/>
          <a:fillRef idx="0"/>
          <a:effectRef idx="0"/>
          <a:fontRef idx="minor"/>
        </p:style>
        <p:txBody>
          <a:bodyPr lIns="98280" rIns="98280" tIns="53280" bIns="53280" anchor="ctr">
            <a:noAutofit/>
          </a:bodyPr>
          <a:p>
            <a:pPr algn="ctr">
              <a:lnSpc>
                <a:spcPct val="100000"/>
              </a:lnSpc>
              <a:buNone/>
            </a:pPr>
            <a:r>
              <a:rPr b="1" lang="en-US" sz="1400" spc="-1" strike="noStrike">
                <a:solidFill>
                  <a:srgbClr val="ffffff"/>
                </a:solidFill>
                <a:latin typeface="Arial"/>
                <a:ea typeface="Microsoft YaHei"/>
              </a:rPr>
              <a:t>N</a:t>
            </a:r>
            <a:endParaRPr b="1" lang="en-US" sz="1400" spc="-1" strike="noStrike">
              <a:solidFill>
                <a:srgbClr val="ffffff"/>
              </a:solidFill>
              <a:latin typeface="Arial"/>
              <a:ea typeface="Microsoft YaHei"/>
            </a:endParaRPr>
          </a:p>
        </p:txBody>
      </p:sp>
      <p:sp>
        <p:nvSpPr>
          <p:cNvPr id="216" name=""/>
          <p:cNvSpPr txBox="1"/>
          <p:nvPr/>
        </p:nvSpPr>
        <p:spPr>
          <a:xfrm>
            <a:off x="2057400" y="1600200"/>
            <a:ext cx="4572000" cy="346320"/>
          </a:xfrm>
          <a:prstGeom prst="rect">
            <a:avLst/>
          </a:prstGeom>
          <a:noFill/>
          <a:ln w="0">
            <a:noFill/>
          </a:ln>
        </p:spPr>
        <p:txBody>
          <a:bodyPr lIns="90000" rIns="90000" tIns="45000" bIns="45000" anchor="t">
            <a:noAutofit/>
          </a:bodyPr>
          <a:p>
            <a:r>
              <a:rPr b="0" lang="en-US" sz="1800" spc="-1" strike="noStrike">
                <a:solidFill>
                  <a:srgbClr val="94bd5e"/>
                </a:solidFill>
                <a:latin typeface="Arial"/>
              </a:rPr>
              <a:t>Stands for Mongo Database</a:t>
            </a:r>
            <a:endParaRPr b="0" lang="en-US" sz="1800" spc="-1" strike="noStrike">
              <a:latin typeface="Arial"/>
            </a:endParaRPr>
          </a:p>
        </p:txBody>
      </p:sp>
      <p:sp>
        <p:nvSpPr>
          <p:cNvPr id="217" name=""/>
          <p:cNvSpPr txBox="1"/>
          <p:nvPr/>
        </p:nvSpPr>
        <p:spPr>
          <a:xfrm>
            <a:off x="2057400" y="2396880"/>
            <a:ext cx="4572000" cy="346320"/>
          </a:xfrm>
          <a:prstGeom prst="rect">
            <a:avLst/>
          </a:prstGeom>
          <a:noFill/>
          <a:ln w="0">
            <a:noFill/>
          </a:ln>
        </p:spPr>
        <p:txBody>
          <a:bodyPr lIns="90000" rIns="90000" tIns="45000" bIns="45000" anchor="t">
            <a:noAutofit/>
          </a:bodyPr>
          <a:p>
            <a:r>
              <a:rPr b="0" lang="en-US" sz="1800" spc="-1" strike="noStrike">
                <a:solidFill>
                  <a:srgbClr val="94bd5e"/>
                </a:solidFill>
                <a:latin typeface="Arial"/>
              </a:rPr>
              <a:t>Stands for Express Backend</a:t>
            </a:r>
            <a:endParaRPr b="0" lang="en-US" sz="1800" spc="-1" strike="noStrike">
              <a:latin typeface="Arial"/>
            </a:endParaRPr>
          </a:p>
        </p:txBody>
      </p:sp>
      <p:sp>
        <p:nvSpPr>
          <p:cNvPr id="218" name=""/>
          <p:cNvSpPr txBox="1"/>
          <p:nvPr/>
        </p:nvSpPr>
        <p:spPr>
          <a:xfrm>
            <a:off x="2057400" y="3234960"/>
            <a:ext cx="4572000" cy="346320"/>
          </a:xfrm>
          <a:prstGeom prst="rect">
            <a:avLst/>
          </a:prstGeom>
          <a:noFill/>
          <a:ln w="0">
            <a:noFill/>
          </a:ln>
        </p:spPr>
        <p:txBody>
          <a:bodyPr lIns="90000" rIns="90000" tIns="45000" bIns="45000" anchor="t">
            <a:noAutofit/>
          </a:bodyPr>
          <a:p>
            <a:r>
              <a:rPr b="0" lang="en-US" sz="1800" spc="-1" strike="noStrike">
                <a:solidFill>
                  <a:srgbClr val="94bd5e"/>
                </a:solidFill>
                <a:latin typeface="Arial"/>
              </a:rPr>
              <a:t>Stands for React Frontend</a:t>
            </a:r>
            <a:endParaRPr b="0" lang="en-US" sz="1800" spc="-1" strike="noStrike">
              <a:latin typeface="Arial"/>
            </a:endParaRPr>
          </a:p>
        </p:txBody>
      </p:sp>
      <p:sp>
        <p:nvSpPr>
          <p:cNvPr id="219" name=""/>
          <p:cNvSpPr txBox="1"/>
          <p:nvPr/>
        </p:nvSpPr>
        <p:spPr>
          <a:xfrm>
            <a:off x="2057400" y="4098600"/>
            <a:ext cx="4572000" cy="602280"/>
          </a:xfrm>
          <a:prstGeom prst="rect">
            <a:avLst/>
          </a:prstGeom>
          <a:noFill/>
          <a:ln w="0">
            <a:noFill/>
          </a:ln>
        </p:spPr>
        <p:txBody>
          <a:bodyPr lIns="90000" rIns="90000" tIns="45000" bIns="45000" anchor="t">
            <a:noAutofit/>
          </a:bodyPr>
          <a:p>
            <a:r>
              <a:rPr b="0" lang="en-US" sz="1800" spc="-1" strike="noStrike">
                <a:solidFill>
                  <a:srgbClr val="94bd5e"/>
                </a:solidFill>
                <a:latin typeface="Arial"/>
              </a:rPr>
              <a:t>Stands for Node Environment &amp; Package Manager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 name="" descr=""/>
          <p:cNvPicPr/>
          <p:nvPr/>
        </p:nvPicPr>
        <p:blipFill>
          <a:blip r:embed="rId1"/>
          <a:stretch/>
        </p:blipFill>
        <p:spPr>
          <a:xfrm>
            <a:off x="580320" y="200160"/>
            <a:ext cx="7696800" cy="47624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 name="" descr=""/>
          <p:cNvPicPr/>
          <p:nvPr/>
        </p:nvPicPr>
        <p:blipFill>
          <a:blip r:embed="rId1"/>
          <a:stretch/>
        </p:blipFill>
        <p:spPr>
          <a:xfrm>
            <a:off x="233640" y="224280"/>
            <a:ext cx="8677080" cy="469548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 descr=""/>
          <p:cNvPicPr/>
          <p:nvPr/>
        </p:nvPicPr>
        <p:blipFill>
          <a:blip r:embed="rId1"/>
          <a:stretch/>
        </p:blipFill>
        <p:spPr>
          <a:xfrm>
            <a:off x="57960" y="360"/>
            <a:ext cx="9028080" cy="514332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723960" y="790560"/>
            <a:ext cx="3894480" cy="1370520"/>
          </a:xfrm>
          <a:prstGeom prst="rect">
            <a:avLst/>
          </a:prstGeom>
          <a:noFill/>
          <a:ln w="0">
            <a:noFill/>
          </a:ln>
        </p:spPr>
        <p:txBody>
          <a:bodyPr lIns="90000" rIns="90000"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Frontend Development with React</a:t>
            </a:r>
            <a:endParaRPr b="0" lang="en-US" sz="2600" spc="-1" strike="noStrike">
              <a:latin typeface="Arial"/>
            </a:endParaRPr>
          </a:p>
        </p:txBody>
      </p:sp>
      <p:sp>
        <p:nvSpPr>
          <p:cNvPr id="301" name="PlaceHolder 2"/>
          <p:cNvSpPr>
            <a:spLocks noGrp="1"/>
          </p:cNvSpPr>
          <p:nvPr>
            <p:ph type="subTitle"/>
          </p:nvPr>
        </p:nvSpPr>
        <p:spPr>
          <a:xfrm>
            <a:off x="723960" y="2162160"/>
            <a:ext cx="3894480" cy="3165840"/>
          </a:xfrm>
          <a:prstGeom prst="rect">
            <a:avLst/>
          </a:prstGeom>
          <a:noFill/>
          <a:ln w="0">
            <a:noFill/>
          </a:ln>
        </p:spPr>
        <p:txBody>
          <a:bodyPr lIns="90000" rIns="90000" tIns="91440" bIns="91440" anchor="t">
            <a:noAutofit/>
          </a:bodyPr>
          <a:p>
            <a:pPr>
              <a:lnSpc>
                <a:spcPct val="100000"/>
              </a:lnSpc>
              <a:buNone/>
            </a:pPr>
            <a:r>
              <a:rPr b="0" lang="en-US" sz="1600" spc="-1" strike="noStrike">
                <a:solidFill>
                  <a:srgbClr val="bfce84"/>
                </a:solidFill>
                <a:latin typeface="Arial"/>
              </a:rPr>
              <a:t>Copy code from chapter 6 step 1 into frontend\App.js to perform read operation at frontend and print list of students</a:t>
            </a:r>
            <a:endParaRPr b="0" lang="en-US" sz="1600" spc="-1" strike="noStrike">
              <a:latin typeface="Arial"/>
            </a:endParaRPr>
          </a:p>
        </p:txBody>
      </p:sp>
      <p:sp>
        <p:nvSpPr>
          <p:cNvPr id="302" name="Google Shape;183;p32"/>
          <p:cNvSpPr/>
          <p:nvPr/>
        </p:nvSpPr>
        <p:spPr>
          <a:xfrm>
            <a:off x="5400000" y="0"/>
            <a:ext cx="3742920" cy="5142600"/>
          </a:xfrm>
          <a:prstGeom prst="round1Rect">
            <a:avLst>
              <a:gd name="adj" fmla="val 16667"/>
            </a:avLst>
          </a:prstGeom>
          <a:blipFill rotWithShape="0">
            <a:blip r:embed="rId1"/>
            <a:srcRect/>
            <a:stretch/>
          </a:blipFill>
          <a:ln w="0">
            <a:noFill/>
          </a:ln>
        </p:spPr>
        <p:style>
          <a:lnRef idx="0"/>
          <a:fillRef idx="0"/>
          <a:effectRef idx="0"/>
          <a:fontRef idx="minor"/>
        </p:style>
      </p:sp>
      <p:sp>
        <p:nvSpPr>
          <p:cNvPr id="303" name="Google Shape;184;p32"/>
          <p:cNvSpPr/>
          <p:nvPr/>
        </p:nvSpPr>
        <p:spPr>
          <a:xfrm>
            <a:off x="723960" y="3971880"/>
            <a:ext cx="10562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4" name="" descr=""/>
          <p:cNvPicPr/>
          <p:nvPr/>
        </p:nvPicPr>
        <p:blipFill>
          <a:blip r:embed="rId1"/>
          <a:stretch/>
        </p:blipFill>
        <p:spPr>
          <a:xfrm>
            <a:off x="1342080" y="0"/>
            <a:ext cx="6440760" cy="51433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723960" y="790560"/>
            <a:ext cx="3894480" cy="1370520"/>
          </a:xfrm>
          <a:prstGeom prst="rect">
            <a:avLst/>
          </a:prstGeom>
          <a:noFill/>
          <a:ln w="0">
            <a:noFill/>
          </a:ln>
        </p:spPr>
        <p:txBody>
          <a:bodyPr lIns="90000" rIns="90000"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Fetching and Showing Student Data</a:t>
            </a:r>
            <a:endParaRPr b="0" lang="en-US" sz="2600" spc="-1" strike="noStrike">
              <a:latin typeface="Arial"/>
            </a:endParaRPr>
          </a:p>
        </p:txBody>
      </p:sp>
      <p:sp>
        <p:nvSpPr>
          <p:cNvPr id="306" name="PlaceHolder 2"/>
          <p:cNvSpPr>
            <a:spLocks noGrp="1"/>
          </p:cNvSpPr>
          <p:nvPr>
            <p:ph type="subTitle"/>
          </p:nvPr>
        </p:nvSpPr>
        <p:spPr>
          <a:xfrm>
            <a:off x="723960" y="2162160"/>
            <a:ext cx="3894480" cy="1732320"/>
          </a:xfrm>
          <a:prstGeom prst="rect">
            <a:avLst/>
          </a:prstGeom>
          <a:noFill/>
          <a:ln w="0">
            <a:noFill/>
          </a:ln>
        </p:spPr>
        <p:txBody>
          <a:bodyPr lIns="90000" rIns="90000" tIns="91440" bIns="91440" anchor="t">
            <a:normAutofit fontScale="89000"/>
          </a:bodyPr>
          <a:p>
            <a:pPr>
              <a:lnSpc>
                <a:spcPct val="150000"/>
              </a:lnSpc>
              <a:buNone/>
              <a:tabLst>
                <a:tab algn="l" pos="0"/>
              </a:tabLst>
            </a:pPr>
            <a:r>
              <a:rPr b="0" lang="en-US" sz="1200" spc="-1" strike="noStrike">
                <a:solidFill>
                  <a:srgbClr val="bfce84"/>
                </a:solidFill>
                <a:latin typeface="Albert Sans"/>
                <a:ea typeface="Albert Sans"/>
              </a:rPr>
              <a:t>Use React hooks like </a:t>
            </a:r>
            <a:r>
              <a:rPr b="0" i="1" lang="en-US" sz="1200" spc="-1" strike="noStrike">
                <a:solidFill>
                  <a:srgbClr val="bfce84"/>
                </a:solidFill>
                <a:latin typeface="Albert Sans"/>
                <a:ea typeface="Albert Sans"/>
              </a:rPr>
              <a:t>useState</a:t>
            </a:r>
            <a:r>
              <a:rPr b="0" lang="en-US" sz="1200" spc="-1" strike="noStrike">
                <a:solidFill>
                  <a:srgbClr val="bfce84"/>
                </a:solidFill>
                <a:latin typeface="Albert Sans"/>
                <a:ea typeface="Albert Sans"/>
              </a:rPr>
              <a:t> to store students and </a:t>
            </a:r>
            <a:r>
              <a:rPr b="0" i="1" lang="en-US" sz="1200" spc="-1" strike="noStrike">
                <a:solidFill>
                  <a:srgbClr val="bfce84"/>
                </a:solidFill>
                <a:latin typeface="Albert Sans"/>
                <a:ea typeface="Albert Sans"/>
              </a:rPr>
              <a:t>useEffect</a:t>
            </a:r>
            <a:r>
              <a:rPr b="0" lang="en-US" sz="1200" spc="-1" strike="noStrike">
                <a:solidFill>
                  <a:srgbClr val="bfce84"/>
                </a:solidFill>
                <a:latin typeface="Albert Sans"/>
                <a:ea typeface="Albert Sans"/>
              </a:rPr>
              <a:t> to fetch data on component mount. Fetch the list of students from the backend API and render them dynamically in a list. This initiates your React frontend connection to the backend and displays real-time student data on the UI with easy-to-understand state management techniques.</a:t>
            </a:r>
            <a:endParaRPr b="0" lang="en-US" sz="1200" spc="-1" strike="noStrike">
              <a:latin typeface="Arial"/>
            </a:endParaRPr>
          </a:p>
        </p:txBody>
      </p:sp>
      <p:sp>
        <p:nvSpPr>
          <p:cNvPr id="307" name="Google Shape;183;p32"/>
          <p:cNvSpPr/>
          <p:nvPr/>
        </p:nvSpPr>
        <p:spPr>
          <a:xfrm>
            <a:off x="5400000" y="0"/>
            <a:ext cx="3742920" cy="5142600"/>
          </a:xfrm>
          <a:prstGeom prst="round1Rect">
            <a:avLst>
              <a:gd name="adj" fmla="val 16667"/>
            </a:avLst>
          </a:prstGeom>
          <a:blipFill rotWithShape="0">
            <a:blip r:embed="rId1"/>
            <a:srcRect/>
            <a:stretch/>
          </a:blipFill>
          <a:ln w="0">
            <a:noFill/>
          </a:ln>
        </p:spPr>
        <p:style>
          <a:lnRef idx="0"/>
          <a:fillRef idx="0"/>
          <a:effectRef idx="0"/>
          <a:fontRef idx="minor"/>
        </p:style>
      </p:sp>
      <p:sp>
        <p:nvSpPr>
          <p:cNvPr id="308" name="Google Shape;184;p32"/>
          <p:cNvSpPr/>
          <p:nvPr/>
        </p:nvSpPr>
        <p:spPr>
          <a:xfrm>
            <a:off x="723960" y="3971880"/>
            <a:ext cx="10562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 descr=""/>
          <p:cNvPicPr/>
          <p:nvPr/>
        </p:nvPicPr>
        <p:blipFill>
          <a:blip r:embed="rId1"/>
          <a:stretch/>
        </p:blipFill>
        <p:spPr>
          <a:xfrm>
            <a:off x="1632240" y="0"/>
            <a:ext cx="5860440" cy="51433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 descr=""/>
          <p:cNvPicPr/>
          <p:nvPr/>
        </p:nvPicPr>
        <p:blipFill>
          <a:blip r:embed="rId1"/>
          <a:stretch/>
        </p:blipFill>
        <p:spPr>
          <a:xfrm>
            <a:off x="-9360" y="1023480"/>
            <a:ext cx="9143640" cy="30967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05200"/>
            <a:ext cx="8229240" cy="858600"/>
          </a:xfrm>
          <a:prstGeom prst="rect">
            <a:avLst/>
          </a:prstGeom>
          <a:noFill/>
          <a:ln w="0">
            <a:noFill/>
          </a:ln>
        </p:spPr>
        <p:txBody>
          <a:bodyPr lIns="90000" rIns="90000" tIns="91440" bIns="91440" anchor="ctr">
            <a:normAutofit/>
          </a:bodyPr>
          <a:p>
            <a:pPr>
              <a:lnSpc>
                <a:spcPct val="100000"/>
              </a:lnSpc>
              <a:buNone/>
              <a:tabLst>
                <a:tab algn="l" pos="0"/>
              </a:tabLst>
            </a:pPr>
            <a:r>
              <a:rPr b="0" lang="en-US" sz="2200" spc="-1" strike="noStrike">
                <a:solidFill>
                  <a:srgbClr val="bfce84"/>
                </a:solidFill>
                <a:latin typeface="Atkinson Hyperlegible Next SemiBold"/>
                <a:ea typeface="Atkinson Hyperlegible Next SemiBold"/>
              </a:rPr>
              <a:t> </a:t>
            </a:r>
            <a:r>
              <a:rPr b="0" lang="en-US" sz="2200" spc="-1" strike="noStrike">
                <a:solidFill>
                  <a:srgbClr val="bfce84"/>
                </a:solidFill>
                <a:latin typeface="Atkinson Hyperlegible Next SemiBold"/>
                <a:ea typeface="Atkinson Hyperlegible Next SemiBold"/>
              </a:rPr>
              <a:t>Deleting Records</a:t>
            </a:r>
            <a:endParaRPr b="0" lang="en-US" sz="2200" spc="-1" strike="noStrike">
              <a:latin typeface="Arial"/>
            </a:endParaRPr>
          </a:p>
        </p:txBody>
      </p:sp>
      <p:sp>
        <p:nvSpPr>
          <p:cNvPr id="312"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a:bodyPr>
          <a:p>
            <a:pPr>
              <a:lnSpc>
                <a:spcPct val="150000"/>
              </a:lnSpc>
              <a:buNone/>
              <a:tabLst>
                <a:tab algn="l" pos="0"/>
              </a:tabLst>
            </a:pPr>
            <a:r>
              <a:rPr b="0" lang="en-US" sz="1200" spc="-1" strike="noStrike">
                <a:solidFill>
                  <a:srgbClr val="bfce84"/>
                </a:solidFill>
                <a:latin typeface="Albert Sans"/>
                <a:ea typeface="Albert Sans"/>
              </a:rPr>
              <a:t>Pass id through a button and make DELETE request</a:t>
            </a:r>
            <a:endParaRPr b="0" lang="en-US" sz="1200" spc="-1" strike="noStrike">
              <a:latin typeface="Arial"/>
            </a:endParaRPr>
          </a:p>
        </p:txBody>
      </p:sp>
      <p:sp>
        <p:nvSpPr>
          <p:cNvPr id="313" name="Google Shape;176;p31"/>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 descr=""/>
          <p:cNvPicPr/>
          <p:nvPr/>
        </p:nvPicPr>
        <p:blipFill>
          <a:blip r:embed="rId1"/>
          <a:stretch/>
        </p:blipFill>
        <p:spPr>
          <a:xfrm>
            <a:off x="1973520" y="0"/>
            <a:ext cx="5177880" cy="51433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 descr=""/>
          <p:cNvPicPr/>
          <p:nvPr/>
        </p:nvPicPr>
        <p:blipFill>
          <a:blip r:embed="rId1"/>
          <a:stretch/>
        </p:blipFill>
        <p:spPr>
          <a:xfrm>
            <a:off x="1828800" y="1288800"/>
            <a:ext cx="5314680" cy="3628440"/>
          </a:xfrm>
          <a:prstGeom prst="rect">
            <a:avLst/>
          </a:prstGeom>
          <a:ln w="0">
            <a:noFill/>
          </a:ln>
        </p:spPr>
      </p:pic>
      <p:sp>
        <p:nvSpPr>
          <p:cNvPr id="2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2800" spc="-1" strike="noStrike">
                <a:solidFill>
                  <a:srgbClr val="bfce84"/>
                </a:solidFill>
                <a:latin typeface="Arial"/>
              </a:rPr>
              <a:t>Full Stack Path Choices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 descr=""/>
          <p:cNvPicPr/>
          <p:nvPr/>
        </p:nvPicPr>
        <p:blipFill>
          <a:blip r:embed="rId1"/>
          <a:stretch/>
        </p:blipFill>
        <p:spPr>
          <a:xfrm>
            <a:off x="-9360" y="1269720"/>
            <a:ext cx="9143640" cy="260388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fontScale="84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Creating and Updating Records</a:t>
            </a:r>
            <a:endParaRPr b="0" lang="en-US" sz="2600" spc="-1" strike="noStrike">
              <a:latin typeface="Arial"/>
            </a:endParaRPr>
          </a:p>
        </p:txBody>
      </p:sp>
      <p:sp>
        <p:nvSpPr>
          <p:cNvPr id="317"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fontScale="89000"/>
          </a:bodyPr>
          <a:p>
            <a:pPr>
              <a:lnSpc>
                <a:spcPct val="150000"/>
              </a:lnSpc>
              <a:buNone/>
              <a:tabLst>
                <a:tab algn="l" pos="0"/>
              </a:tabLst>
            </a:pPr>
            <a:r>
              <a:rPr b="0" lang="en-US" sz="1200" spc="-1" strike="noStrike">
                <a:solidFill>
                  <a:srgbClr val="bfce84"/>
                </a:solidFill>
                <a:latin typeface="Albert Sans"/>
                <a:ea typeface="Albert Sans"/>
              </a:rPr>
              <a:t>Add a controlled form to handle new student creation using </a:t>
            </a:r>
            <a:r>
              <a:rPr b="0" i="1" lang="en-US" sz="1200" spc="-1" strike="noStrike">
                <a:solidFill>
                  <a:srgbClr val="bfce84"/>
                </a:solidFill>
                <a:latin typeface="Albert Sans"/>
                <a:ea typeface="Albert Sans"/>
              </a:rPr>
              <a:t>useState</a:t>
            </a:r>
            <a:r>
              <a:rPr b="0" lang="en-US" sz="1200" spc="-1" strike="noStrike">
                <a:solidFill>
                  <a:srgbClr val="bfce84"/>
                </a:solidFill>
                <a:latin typeface="Albert Sans"/>
                <a:ea typeface="Albert Sans"/>
              </a:rPr>
              <a:t> for form inputs and track current editingID. Submitting the form triggers a POST request to the backend if editingID is null otherwise PUT request, followed by refreshing the student list. Implement update functionality with buttons that fill form inputs with pre existing data. After each mutation, reload the list to keep the UI synced with the backend.</a:t>
            </a:r>
            <a:endParaRPr b="0" lang="en-US" sz="1200" spc="-1" strike="noStrike">
              <a:latin typeface="Arial"/>
            </a:endParaRPr>
          </a:p>
        </p:txBody>
      </p:sp>
      <p:sp>
        <p:nvSpPr>
          <p:cNvPr id="318" name="Google Shape;176;p 3"/>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fontScale="85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Editing and Updating Records</a:t>
            </a:r>
            <a:endParaRPr b="0" lang="en-US" sz="2600" spc="-1" strike="noStrike">
              <a:latin typeface="Arial"/>
            </a:endParaRPr>
          </a:p>
        </p:txBody>
      </p:sp>
      <p:sp>
        <p:nvSpPr>
          <p:cNvPr id="320"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Enable edit mode by storing the current records ID to toggle between create and update operations. Prefill the form fields with selected student data, modifying the submit button text accordingly. On form submission, send PUT requests to update existing records, then refresh the student list to show the latest data and maintain a seamless user experience.</a:t>
            </a:r>
            <a:endParaRPr b="0" lang="en-US" sz="1200" spc="-1" strike="noStrike">
              <a:latin typeface="Arial"/>
            </a:endParaRPr>
          </a:p>
        </p:txBody>
      </p:sp>
      <p:sp>
        <p:nvSpPr>
          <p:cNvPr id="321" name="Google Shape;176;p 1"/>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 descr=""/>
          <p:cNvPicPr/>
          <p:nvPr/>
        </p:nvPicPr>
        <p:blipFill>
          <a:blip r:embed="rId1"/>
          <a:stretch/>
        </p:blipFill>
        <p:spPr>
          <a:xfrm>
            <a:off x="-1348560" y="32400"/>
            <a:ext cx="13659120" cy="7682760"/>
          </a:xfrm>
          <a:prstGeom prst="rect">
            <a:avLst/>
          </a:prstGeom>
          <a:ln w="0">
            <a:noFill/>
          </a:ln>
        </p:spPr>
      </p:pic>
      <p:sp>
        <p:nvSpPr>
          <p:cNvPr id="3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2800" spc="-1" strike="noStrike">
                <a:solidFill>
                  <a:srgbClr val="bfce84"/>
                </a:solidFill>
                <a:latin typeface="Arial"/>
              </a:rPr>
              <a:t>Insertion pt 1</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2800" spc="-1" strike="noStrike">
                <a:solidFill>
                  <a:srgbClr val="bfce84"/>
                </a:solidFill>
                <a:latin typeface="Arial"/>
              </a:rPr>
              <a:t>Insertion pt 2</a:t>
            </a:r>
            <a:endParaRPr b="0" lang="en-US" sz="2800" spc="-1" strike="noStrike">
              <a:latin typeface="Arial"/>
            </a:endParaRPr>
          </a:p>
        </p:txBody>
      </p:sp>
      <p:pic>
        <p:nvPicPr>
          <p:cNvPr id="325" name="" descr=""/>
          <p:cNvPicPr/>
          <p:nvPr/>
        </p:nvPicPr>
        <p:blipFill>
          <a:blip r:embed="rId1"/>
          <a:stretch/>
        </p:blipFill>
        <p:spPr>
          <a:xfrm>
            <a:off x="3736440" y="232920"/>
            <a:ext cx="4018320" cy="492660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 name="" descr=""/>
          <p:cNvPicPr/>
          <p:nvPr/>
        </p:nvPicPr>
        <p:blipFill>
          <a:blip r:embed="rId1"/>
          <a:stretch/>
        </p:blipFill>
        <p:spPr>
          <a:xfrm>
            <a:off x="-7920" y="884880"/>
            <a:ext cx="9143640" cy="337392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2000" spc="-1" strike="noStrike">
                <a:solidFill>
                  <a:srgbClr val="bfce84"/>
                </a:solidFill>
                <a:latin typeface="Arial"/>
              </a:rPr>
              <a:t>Update pt 1 (showing editing record data in form input boxes and set value to editingID)</a:t>
            </a:r>
            <a:endParaRPr b="0" lang="en-US" sz="2000" spc="-1" strike="noStrike">
              <a:latin typeface="Arial"/>
            </a:endParaRPr>
          </a:p>
        </p:txBody>
      </p:sp>
      <p:pic>
        <p:nvPicPr>
          <p:cNvPr id="328" name="" descr=""/>
          <p:cNvPicPr/>
          <p:nvPr/>
        </p:nvPicPr>
        <p:blipFill>
          <a:blip r:embed="rId1"/>
          <a:stretch/>
        </p:blipFill>
        <p:spPr>
          <a:xfrm>
            <a:off x="-523800" y="214560"/>
            <a:ext cx="11557080" cy="650052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2000" spc="-1" strike="noStrike">
                <a:solidFill>
                  <a:srgbClr val="bfce84"/>
                </a:solidFill>
                <a:latin typeface="Arial"/>
              </a:rPr>
              <a:t>Update pt 2 (triggering PUT request if editingID has value)</a:t>
            </a:r>
            <a:endParaRPr b="0" lang="en-US" sz="2000" spc="-1" strike="noStrike">
              <a:latin typeface="Arial"/>
            </a:endParaRPr>
          </a:p>
        </p:txBody>
      </p:sp>
      <p:pic>
        <p:nvPicPr>
          <p:cNvPr id="330" name="" descr=""/>
          <p:cNvPicPr/>
          <p:nvPr/>
        </p:nvPicPr>
        <p:blipFill>
          <a:blip r:embed="rId1"/>
          <a:stretch/>
        </p:blipFill>
        <p:spPr>
          <a:xfrm>
            <a:off x="-992520" y="151560"/>
            <a:ext cx="13108680" cy="737316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 descr=""/>
          <p:cNvPicPr/>
          <p:nvPr/>
        </p:nvPicPr>
        <p:blipFill>
          <a:blip r:embed="rId1"/>
          <a:stretch/>
        </p:blipFill>
        <p:spPr>
          <a:xfrm>
            <a:off x="1571400" y="248040"/>
            <a:ext cx="5587200" cy="474300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723960" y="790560"/>
            <a:ext cx="3894480" cy="1370520"/>
          </a:xfrm>
          <a:prstGeom prst="rect">
            <a:avLst/>
          </a:prstGeom>
          <a:noFill/>
          <a:ln w="0">
            <a:noFill/>
          </a:ln>
        </p:spPr>
        <p:txBody>
          <a:bodyPr lIns="90000" rIns="90000"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Managing Environment Configuration</a:t>
            </a:r>
            <a:endParaRPr b="0" lang="en-US" sz="2600" spc="-1" strike="noStrike">
              <a:latin typeface="Arial"/>
            </a:endParaRPr>
          </a:p>
        </p:txBody>
      </p:sp>
      <p:sp>
        <p:nvSpPr>
          <p:cNvPr id="333" name="PlaceHolder 2"/>
          <p:cNvSpPr>
            <a:spLocks noGrp="1"/>
          </p:cNvSpPr>
          <p:nvPr>
            <p:ph type="subTitle"/>
          </p:nvPr>
        </p:nvSpPr>
        <p:spPr>
          <a:xfrm>
            <a:off x="723960" y="2162160"/>
            <a:ext cx="3894480" cy="1732320"/>
          </a:xfrm>
          <a:prstGeom prst="rect">
            <a:avLst/>
          </a:prstGeom>
          <a:noFill/>
          <a:ln w="0">
            <a:noFill/>
          </a:ln>
        </p:spPr>
        <p:txBody>
          <a:bodyPr lIns="90000" rIns="90000" tIns="91440" bIns="91440" anchor="t">
            <a:normAutofit fontScale="93000"/>
          </a:bodyPr>
          <a:p>
            <a:pPr>
              <a:lnSpc>
                <a:spcPct val="150000"/>
              </a:lnSpc>
              <a:buNone/>
              <a:tabLst>
                <a:tab algn="l" pos="0"/>
              </a:tabLst>
            </a:pPr>
            <a:r>
              <a:rPr b="0" lang="en-US" sz="1200" spc="-1" strike="noStrike">
                <a:solidFill>
                  <a:srgbClr val="bfce84"/>
                </a:solidFill>
                <a:latin typeface="Albert Sans"/>
                <a:ea typeface="Albert Sans"/>
              </a:rPr>
              <a:t>Organize environment variables in .env files using </a:t>
            </a:r>
            <a:r>
              <a:rPr b="0" i="1" lang="en-US" sz="1200" spc="-1" strike="noStrike">
                <a:solidFill>
                  <a:srgbClr val="bfce84"/>
                </a:solidFill>
                <a:latin typeface="Albert Sans"/>
                <a:ea typeface="Albert Sans"/>
              </a:rPr>
              <a:t>dotenv</a:t>
            </a:r>
            <a:r>
              <a:rPr b="0" lang="en-US" sz="1200" spc="-1" strike="noStrike">
                <a:solidFill>
                  <a:srgbClr val="bfce84"/>
                </a:solidFill>
                <a:latin typeface="Albert Sans"/>
                <a:ea typeface="Albert Sans"/>
              </a:rPr>
              <a:t> to keep sensitive configurations out of code. Ensure correct paths and ports for backend and frontend are defined consistently to avoid conflicts. Proper environment management facilitates smooth transitions between development, testing, and production setups.</a:t>
            </a:r>
            <a:endParaRPr b="0" lang="en-US" sz="1200" spc="-1" strike="noStrike">
              <a:latin typeface="Arial"/>
            </a:endParaRPr>
          </a:p>
        </p:txBody>
      </p:sp>
      <p:sp>
        <p:nvSpPr>
          <p:cNvPr id="334" name="Google Shape;183;p32"/>
          <p:cNvSpPr/>
          <p:nvPr/>
        </p:nvSpPr>
        <p:spPr>
          <a:xfrm>
            <a:off x="5400000" y="0"/>
            <a:ext cx="3742920" cy="5142600"/>
          </a:xfrm>
          <a:prstGeom prst="round1Rect">
            <a:avLst>
              <a:gd name="adj" fmla="val 16667"/>
            </a:avLst>
          </a:prstGeom>
          <a:blipFill rotWithShape="0">
            <a:blip r:embed="rId1"/>
            <a:srcRect/>
            <a:stretch/>
          </a:blipFill>
          <a:ln w="0">
            <a:noFill/>
          </a:ln>
        </p:spPr>
        <p:style>
          <a:lnRef idx="0"/>
          <a:fillRef idx="0"/>
          <a:effectRef idx="0"/>
          <a:fontRef idx="minor"/>
        </p:style>
      </p:sp>
      <p:sp>
        <p:nvSpPr>
          <p:cNvPr id="335" name="Google Shape;184;p32"/>
          <p:cNvSpPr/>
          <p:nvPr/>
        </p:nvSpPr>
        <p:spPr>
          <a:xfrm>
            <a:off x="723960" y="3971880"/>
            <a:ext cx="10562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723960" y="1600200"/>
            <a:ext cx="3894480" cy="560880"/>
          </a:xfrm>
          <a:prstGeom prst="rect">
            <a:avLst/>
          </a:prstGeom>
          <a:noFill/>
          <a:ln w="0">
            <a:noFill/>
          </a:ln>
        </p:spPr>
        <p:txBody>
          <a:bodyPr lIns="90000" rIns="90000" tIns="91440" bIns="91440" anchor="b">
            <a:normAutofit fontScale="95000"/>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MERN Setup Prerequisites</a:t>
            </a:r>
            <a:endParaRPr b="0" lang="en-US" sz="2600" spc="-1" strike="noStrike">
              <a:latin typeface="Arial"/>
            </a:endParaRPr>
          </a:p>
        </p:txBody>
      </p:sp>
      <p:sp>
        <p:nvSpPr>
          <p:cNvPr id="223" name="PlaceHolder 2"/>
          <p:cNvSpPr>
            <a:spLocks noGrp="1"/>
          </p:cNvSpPr>
          <p:nvPr>
            <p:ph type="subTitle"/>
          </p:nvPr>
        </p:nvSpPr>
        <p:spPr>
          <a:xfrm>
            <a:off x="723960" y="2162160"/>
            <a:ext cx="3894480" cy="2638440"/>
          </a:xfrm>
          <a:prstGeom prst="rect">
            <a:avLst/>
          </a:prstGeom>
          <a:noFill/>
          <a:ln w="0">
            <a:noFill/>
          </a:ln>
        </p:spPr>
        <p:txBody>
          <a:bodyPr lIns="90000" rIns="90000" tIns="91440" bIns="91440" anchor="t">
            <a:noAutofit/>
          </a:bodyPr>
          <a:p>
            <a:pPr marL="216000" indent="-216000">
              <a:spcBef>
                <a:spcPts val="283"/>
              </a:spcBef>
              <a:spcAft>
                <a:spcPts val="283"/>
              </a:spcAft>
              <a:buClr>
                <a:srgbClr val="94bd5e"/>
              </a:buClr>
              <a:buSzPct val="45000"/>
              <a:buFont typeface="Wingdings" charset="2"/>
              <a:buChar char=""/>
            </a:pPr>
            <a:r>
              <a:rPr b="0" lang="en-US" sz="1600" spc="-1" strike="noStrike">
                <a:solidFill>
                  <a:srgbClr val="94bd5e"/>
                </a:solidFill>
                <a:latin typeface="Arial"/>
                <a:ea typeface="Microsoft YaHei"/>
              </a:rPr>
              <a:t>Install node js from nodejs.org</a:t>
            </a:r>
            <a:endParaRPr b="0" lang="en-US" sz="1600" spc="-1" strike="noStrike">
              <a:latin typeface="Arial"/>
            </a:endParaRPr>
          </a:p>
          <a:p>
            <a:pPr marL="216000" indent="-216000">
              <a:spcBef>
                <a:spcPts val="283"/>
              </a:spcBef>
              <a:spcAft>
                <a:spcPts val="283"/>
              </a:spcAft>
              <a:buClr>
                <a:srgbClr val="94bd5e"/>
              </a:buClr>
              <a:buSzPct val="45000"/>
              <a:buFont typeface="Wingdings" charset="2"/>
              <a:buChar char=""/>
            </a:pPr>
            <a:r>
              <a:rPr b="0" lang="en-US" sz="1600" spc="-1" strike="noStrike">
                <a:solidFill>
                  <a:srgbClr val="94bd5e"/>
                </a:solidFill>
                <a:latin typeface="Arial"/>
                <a:ea typeface="Microsoft YaHei"/>
              </a:rPr>
              <a:t>Install mongodb community edition</a:t>
            </a:r>
            <a:endParaRPr b="0" lang="en-US" sz="1600" spc="-1" strike="noStrike">
              <a:latin typeface="Arial"/>
            </a:endParaRPr>
          </a:p>
          <a:p>
            <a:pPr marL="216000" indent="-216000">
              <a:spcBef>
                <a:spcPts val="283"/>
              </a:spcBef>
              <a:spcAft>
                <a:spcPts val="283"/>
              </a:spcAft>
              <a:buClr>
                <a:srgbClr val="94bd5e"/>
              </a:buClr>
              <a:buSzPct val="45000"/>
              <a:buFont typeface="Wingdings" charset="2"/>
              <a:buChar char=""/>
            </a:pPr>
            <a:r>
              <a:rPr b="0" lang="en-US" sz="1600" spc="-1" strike="noStrike">
                <a:solidFill>
                  <a:srgbClr val="94bd5e"/>
                </a:solidFill>
                <a:latin typeface="Arial"/>
                <a:ea typeface="Microsoft YaHei"/>
              </a:rPr>
              <a:t>Install mongodb compass</a:t>
            </a:r>
            <a:endParaRPr b="0" lang="en-US" sz="1600" spc="-1" strike="noStrike">
              <a:latin typeface="Arial"/>
            </a:endParaRPr>
          </a:p>
        </p:txBody>
      </p:sp>
      <p:sp>
        <p:nvSpPr>
          <p:cNvPr id="224" name="Google Shape;183;p32"/>
          <p:cNvSpPr/>
          <p:nvPr/>
        </p:nvSpPr>
        <p:spPr>
          <a:xfrm>
            <a:off x="5400000" y="0"/>
            <a:ext cx="3742920" cy="5142600"/>
          </a:xfrm>
          <a:prstGeom prst="round1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723960" y="447840"/>
            <a:ext cx="4761360" cy="856080"/>
          </a:xfrm>
          <a:prstGeom prst="rect">
            <a:avLst/>
          </a:prstGeom>
          <a:noFill/>
          <a:ln w="0">
            <a:noFill/>
          </a:ln>
        </p:spPr>
        <p:txBody>
          <a:bodyPr lIns="90000" rIns="90000" tIns="91440" bIns="91440" anchor="t">
            <a:normAutofit fontScale="84000"/>
          </a:bodyPr>
          <a:p>
            <a:pPr>
              <a:lnSpc>
                <a:spcPct val="100000"/>
              </a:lnSpc>
              <a:buNone/>
              <a:tabLst>
                <a:tab algn="l" pos="0"/>
              </a:tabLst>
            </a:pPr>
            <a:r>
              <a:rPr b="0" lang="en-US" sz="2600" spc="-1" strike="noStrike">
                <a:solidFill>
                  <a:srgbClr val="bfce84"/>
                </a:solidFill>
                <a:latin typeface="Atkinson Hyperlegible Next SemiBold"/>
                <a:ea typeface="Atkinson Hyperlegible Next SemiBold"/>
              </a:rPr>
              <a:t>Streamlining Development Workflow</a:t>
            </a:r>
            <a:endParaRPr b="0" lang="en-US" sz="2600" spc="-1" strike="noStrike">
              <a:latin typeface="Arial"/>
            </a:endParaRPr>
          </a:p>
        </p:txBody>
      </p:sp>
      <p:sp>
        <p:nvSpPr>
          <p:cNvPr id="337" name="PlaceHolder 2"/>
          <p:cNvSpPr>
            <a:spLocks noGrp="1"/>
          </p:cNvSpPr>
          <p:nvPr>
            <p:ph type="subTitle"/>
          </p:nvPr>
        </p:nvSpPr>
        <p:spPr>
          <a:xfrm>
            <a:off x="1533600" y="1866960"/>
            <a:ext cx="4294800" cy="1684800"/>
          </a:xfrm>
          <a:prstGeom prst="rect">
            <a:avLst/>
          </a:prstGeom>
          <a:noFill/>
          <a:ln w="0">
            <a:noFill/>
          </a:ln>
        </p:spPr>
        <p:txBody>
          <a:bodyPr lIns="0" rIns="0" tIns="91440" bIns="91440" anchor="t">
            <a:normAutofit fontScale="91000"/>
          </a:bodyPr>
          <a:p>
            <a:pPr>
              <a:lnSpc>
                <a:spcPct val="150000"/>
              </a:lnSpc>
              <a:buNone/>
              <a:tabLst>
                <a:tab algn="l" pos="0"/>
              </a:tabLst>
            </a:pPr>
            <a:r>
              <a:rPr b="0" lang="en-US" sz="1200" spc="-1" strike="noStrike">
                <a:solidFill>
                  <a:srgbClr val="bfce84"/>
                </a:solidFill>
                <a:latin typeface="Albert Sans"/>
                <a:ea typeface="Albert Sans"/>
              </a:rPr>
              <a:t>Utilize tools like </a:t>
            </a:r>
            <a:r>
              <a:rPr b="0" i="1" lang="en-US" sz="1200" spc="-1" strike="noStrike">
                <a:solidFill>
                  <a:srgbClr val="bfce84"/>
                </a:solidFill>
                <a:latin typeface="Albert Sans"/>
                <a:ea typeface="Albert Sans"/>
              </a:rPr>
              <a:t>nodemon</a:t>
            </a:r>
            <a:r>
              <a:rPr b="0" lang="en-US" sz="1200" spc="-1" strike="noStrike">
                <a:solidFill>
                  <a:srgbClr val="bfce84"/>
                </a:solidFill>
                <a:latin typeface="Albert Sans"/>
                <a:ea typeface="Albert Sans"/>
              </a:rPr>
              <a:t> for automatic backend server restarts and Vite for fast React frontend builds. Run backend and frontend servers concurrently in separate command prompts for efficient development. Constantly reload data after CRUD operations to keep UI and database in sync, improving productivity and minimizing errors.</a:t>
            </a:r>
            <a:endParaRPr b="0" lang="en-US" sz="1200" spc="-1" strike="noStrike">
              <a:latin typeface="Arial"/>
            </a:endParaRPr>
          </a:p>
        </p:txBody>
      </p:sp>
      <p:sp>
        <p:nvSpPr>
          <p:cNvPr id="338" name="Google Shape;176;p31"/>
          <p:cNvSpPr/>
          <p:nvPr/>
        </p:nvSpPr>
        <p:spPr>
          <a:xfrm>
            <a:off x="723960" y="1924200"/>
            <a:ext cx="65628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723960" y="790560"/>
            <a:ext cx="3894480" cy="1370520"/>
          </a:xfrm>
          <a:prstGeom prst="rect">
            <a:avLst/>
          </a:prstGeom>
          <a:noFill/>
          <a:ln w="0">
            <a:noFill/>
          </a:ln>
        </p:spPr>
        <p:txBody>
          <a:bodyPr lIns="90000" rIns="90000" tIns="91440" bIns="91440" anchor="b">
            <a:normAutofit/>
          </a:bodyPr>
          <a:p>
            <a:pPr>
              <a:lnSpc>
                <a:spcPct val="100000"/>
              </a:lnSpc>
              <a:buNone/>
              <a:tabLst>
                <a:tab algn="l" pos="0"/>
              </a:tabLst>
            </a:pPr>
            <a:r>
              <a:rPr b="0" lang="en-US" sz="2600" spc="-1" strike="noStrike">
                <a:solidFill>
                  <a:srgbClr val="bfce84"/>
                </a:solidFill>
                <a:latin typeface="Atkinson Hyperlegible Next Medium"/>
                <a:ea typeface="Atkinson Hyperlegible Next Medium"/>
              </a:rPr>
              <a:t>Conclusions</a:t>
            </a:r>
            <a:endParaRPr b="0" lang="en-US" sz="2600" spc="-1" strike="noStrike">
              <a:latin typeface="Arial"/>
            </a:endParaRPr>
          </a:p>
        </p:txBody>
      </p:sp>
      <p:sp>
        <p:nvSpPr>
          <p:cNvPr id="340" name="PlaceHolder 2"/>
          <p:cNvSpPr>
            <a:spLocks noGrp="1"/>
          </p:cNvSpPr>
          <p:nvPr>
            <p:ph type="subTitle"/>
          </p:nvPr>
        </p:nvSpPr>
        <p:spPr>
          <a:xfrm>
            <a:off x="723960" y="2162160"/>
            <a:ext cx="3894480" cy="1732320"/>
          </a:xfrm>
          <a:prstGeom prst="rect">
            <a:avLst/>
          </a:prstGeom>
          <a:noFill/>
          <a:ln w="0">
            <a:noFill/>
          </a:ln>
        </p:spPr>
        <p:txBody>
          <a:bodyPr lIns="90000" rIns="90000" tIns="91440" bIns="91440" anchor="t">
            <a:normAutofit fontScale="79000"/>
          </a:bodyPr>
          <a:p>
            <a:pPr>
              <a:lnSpc>
                <a:spcPct val="150000"/>
              </a:lnSpc>
              <a:buNone/>
              <a:tabLst>
                <a:tab algn="l" pos="0"/>
              </a:tabLst>
            </a:pPr>
            <a:r>
              <a:rPr b="0" lang="en-US" sz="1200" spc="-1" strike="noStrike">
                <a:solidFill>
                  <a:srgbClr val="bfce84"/>
                </a:solidFill>
                <a:latin typeface="Albert Sans"/>
                <a:ea typeface="Albert Sans"/>
              </a:rPr>
              <a:t>Building a MERN stack app involves setting up a robust backend with Express and Mongoose, managing data using MongoDB, and crafting an interactive React frontend. Understanding environment setup, troubleshooting, and smooth workflows sets the foundation for productive development. Mastering CRUD operations and syncing frontend-backend interactions completes the learning journey toward full-stack JavaScript proficiency.</a:t>
            </a:r>
            <a:endParaRPr b="0" lang="en-US" sz="1200" spc="-1" strike="noStrike">
              <a:latin typeface="Arial"/>
            </a:endParaRPr>
          </a:p>
        </p:txBody>
      </p:sp>
      <p:sp>
        <p:nvSpPr>
          <p:cNvPr id="341" name="Google Shape;183;p32"/>
          <p:cNvSpPr/>
          <p:nvPr/>
        </p:nvSpPr>
        <p:spPr>
          <a:xfrm>
            <a:off x="5400000" y="0"/>
            <a:ext cx="3742920" cy="5142600"/>
          </a:xfrm>
          <a:prstGeom prst="round1Rect">
            <a:avLst>
              <a:gd name="adj" fmla="val 16667"/>
            </a:avLst>
          </a:prstGeom>
          <a:blipFill rotWithShape="0">
            <a:blip r:embed="rId1"/>
            <a:srcRect/>
            <a:stretch/>
          </a:blipFill>
          <a:ln w="0">
            <a:noFill/>
          </a:ln>
        </p:spPr>
        <p:style>
          <a:lnRef idx="0"/>
          <a:fillRef idx="0"/>
          <a:effectRef idx="0"/>
          <a:fontRef idx="minor"/>
        </p:style>
      </p:sp>
      <p:sp>
        <p:nvSpPr>
          <p:cNvPr id="342" name="Google Shape;184;p32"/>
          <p:cNvSpPr/>
          <p:nvPr/>
        </p:nvSpPr>
        <p:spPr>
          <a:xfrm>
            <a:off x="723960" y="3971880"/>
            <a:ext cx="10562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bfce84"/>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714240" y="386280"/>
            <a:ext cx="3189960" cy="1041480"/>
          </a:xfrm>
          <a:prstGeom prst="rect">
            <a:avLst/>
          </a:prstGeom>
          <a:noFill/>
          <a:ln w="0">
            <a:noFill/>
          </a:ln>
        </p:spPr>
        <p:txBody>
          <a:bodyPr lIns="90000" rIns="90000" tIns="91440" bIns="91440" anchor="b">
            <a:noAutofit/>
          </a:bodyPr>
          <a:p>
            <a:pPr>
              <a:lnSpc>
                <a:spcPct val="100000"/>
              </a:lnSpc>
              <a:buNone/>
              <a:tabLst>
                <a:tab algn="l" pos="0"/>
              </a:tabLst>
            </a:pPr>
            <a:r>
              <a:rPr b="0" lang="en" sz="5000" spc="-1" strike="noStrike">
                <a:solidFill>
                  <a:srgbClr val="bfce84"/>
                </a:solidFill>
                <a:latin typeface="Atkinson Hyperlegible Next SemiBold"/>
                <a:ea typeface="Atkinson Hyperlegible Next SemiBold"/>
              </a:rPr>
              <a:t>Thanks!</a:t>
            </a:r>
            <a:endParaRPr b="0" lang="en-US" sz="5000" spc="-1" strike="noStrike">
              <a:latin typeface="Arial"/>
            </a:endParaRPr>
          </a:p>
        </p:txBody>
      </p:sp>
      <p:sp>
        <p:nvSpPr>
          <p:cNvPr id="344" name="Google Shape;337;p41"/>
          <p:cNvSpPr/>
          <p:nvPr/>
        </p:nvSpPr>
        <p:spPr>
          <a:xfrm>
            <a:off x="2219400" y="2295360"/>
            <a:ext cx="1056240" cy="152640"/>
          </a:xfrm>
          <a:prstGeom prst="rect">
            <a:avLst/>
          </a:prstGeom>
          <a:noFill/>
          <a:ln w="0">
            <a:noFill/>
          </a:ln>
        </p:spPr>
        <p:style>
          <a:lnRef idx="0"/>
          <a:fillRef idx="0"/>
          <a:effectRef idx="0"/>
          <a:fontRef idx="minor"/>
        </p:style>
        <p:txBody>
          <a:bodyPr lIns="0" rIns="0" tIns="0" bIns="0" anchor="t">
            <a:spAutoFit/>
          </a:bodyPr>
          <a:p>
            <a:pPr algn="ctr">
              <a:lnSpc>
                <a:spcPct val="100000"/>
              </a:lnSpc>
              <a:buNone/>
              <a:tabLst>
                <a:tab algn="l" pos="0"/>
              </a:tabLst>
            </a:pPr>
            <a:r>
              <a:rPr b="0" lang="en" sz="1000" spc="-1" strike="noStrike">
                <a:solidFill>
                  <a:srgbClr val="0e2a22"/>
                </a:solidFill>
                <a:latin typeface="Arial"/>
                <a:ea typeface="DejaVu Sans"/>
              </a:rPr>
              <a:t>↓</a:t>
            </a:r>
            <a:endParaRPr b="0" lang="en-US" sz="1000" spc="-1" strike="noStrike">
              <a:latin typeface="Arial"/>
            </a:endParaRPr>
          </a:p>
        </p:txBody>
      </p:sp>
      <p:sp>
        <p:nvSpPr>
          <p:cNvPr id="345" name="Google Shape;347;p41"/>
          <p:cNvSpPr/>
          <p:nvPr/>
        </p:nvSpPr>
        <p:spPr>
          <a:xfrm flipH="1">
            <a:off x="5599440" y="1359720"/>
            <a:ext cx="3531960" cy="3782880"/>
          </a:xfrm>
          <a:prstGeom prst="round1Rect">
            <a:avLst>
              <a:gd name="adj" fmla="val 50000"/>
            </a:avLst>
          </a:prstGeom>
          <a:blipFill rotWithShape="0">
            <a:blip r:embed="rId1"/>
            <a:srcRect/>
            <a:stretch/>
          </a:blipFill>
          <a:ln w="0">
            <a:noFill/>
          </a:ln>
        </p:spPr>
        <p:style>
          <a:lnRef idx="0"/>
          <a:fillRef idx="0"/>
          <a:effectRef idx="0"/>
          <a:fontRef idx="minor"/>
        </p:style>
      </p:sp>
      <p:sp>
        <p:nvSpPr>
          <p:cNvPr id="346" name="Google Shape;348;p41"/>
          <p:cNvSpPr/>
          <p:nvPr/>
        </p:nvSpPr>
        <p:spPr>
          <a:xfrm>
            <a:off x="714240" y="3333600"/>
            <a:ext cx="2742120" cy="1220400"/>
          </a:xfrm>
          <a:prstGeom prst="rect">
            <a:avLst/>
          </a:prstGeom>
          <a:noFill/>
          <a:ln w="0">
            <a:noFill/>
          </a:ln>
        </p:spPr>
        <p:style>
          <a:lnRef idx="0"/>
          <a:fillRef idx="0"/>
          <a:effectRef idx="0"/>
          <a:fontRef idx="minor"/>
        </p:style>
        <p:txBody>
          <a:bodyPr lIns="870823080" rIns="870823080" tIns="-7080120" bIns="-7080120" anchor="t">
            <a:spAutoFit/>
          </a:bodyPr>
          <a:p>
            <a:pPr>
              <a:lnSpc>
                <a:spcPct val="100000"/>
              </a:lnSpc>
              <a:spcBef>
                <a:spcPts val="300"/>
              </a:spcBef>
              <a:buNone/>
              <a:tabLst>
                <a:tab algn="l" pos="0"/>
              </a:tabLst>
            </a:pPr>
            <a:r>
              <a:rPr b="1" lang="en" sz="1000" spc="-1" strike="noStrike">
                <a:solidFill>
                  <a:srgbClr val="0e2a22"/>
                </a:solidFill>
                <a:latin typeface="Arial"/>
                <a:ea typeface="DejaVu Sans"/>
              </a:rPr>
              <a:t>CREDITS:</a:t>
            </a:r>
            <a:r>
              <a:rPr b="0" lang="en" sz="1000" spc="-1" strike="noStrike">
                <a:solidFill>
                  <a:srgbClr val="0e2a22"/>
                </a:solidFill>
                <a:latin typeface="Arial"/>
                <a:ea typeface="DejaVu Sans"/>
              </a:rPr>
              <a:t> This presentation template was created by </a:t>
            </a:r>
            <a:r>
              <a:rPr b="1" lang="en" sz="1000" spc="-1" strike="noStrike" u="sng">
                <a:solidFill>
                  <a:srgbClr val="bfce84"/>
                </a:solidFill>
                <a:uFillTx/>
                <a:latin typeface="Arial"/>
                <a:ea typeface="DejaVu Sans"/>
                <a:hlinkClick r:id="rId2"/>
              </a:rPr>
              <a:t>Slidesgo</a:t>
            </a:r>
            <a:r>
              <a:rPr b="0" lang="en" sz="1000" spc="-1" strike="noStrike">
                <a:solidFill>
                  <a:srgbClr val="0e2a22"/>
                </a:solidFill>
                <a:latin typeface="Arial"/>
                <a:ea typeface="DejaVu Sans"/>
              </a:rPr>
              <a:t>, and includes icons, infographics &amp; images by </a:t>
            </a:r>
            <a:r>
              <a:rPr b="1" lang="en" sz="1000" spc="-1" strike="noStrike" u="sng">
                <a:solidFill>
                  <a:srgbClr val="bfce84"/>
                </a:solidFill>
                <a:uFillTx/>
                <a:latin typeface="Arial"/>
                <a:ea typeface="DejaVu Sans"/>
                <a:hlinkClick r:id="rId3"/>
              </a:rPr>
              <a:t>Freepik</a:t>
            </a:r>
            <a:r>
              <a:rPr b="0" lang="en" sz="1000" spc="-1" strike="noStrike" u="sng">
                <a:solidFill>
                  <a:srgbClr val="0e2a22"/>
                </a:solidFill>
                <a:uFillTx/>
                <a:latin typeface="Arial"/>
                <a:ea typeface="DejaVu Sans"/>
              </a:rPr>
              <a:t> </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 descr=""/>
          <p:cNvPicPr/>
          <p:nvPr/>
        </p:nvPicPr>
        <p:blipFill>
          <a:blip r:embed="rId1"/>
          <a:stretch/>
        </p:blipFill>
        <p:spPr>
          <a:xfrm>
            <a:off x="445680" y="360"/>
            <a:ext cx="8253000" cy="51433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 descr=""/>
          <p:cNvPicPr/>
          <p:nvPr/>
        </p:nvPicPr>
        <p:blipFill>
          <a:blip r:embed="rId1"/>
          <a:stretch/>
        </p:blipFill>
        <p:spPr>
          <a:xfrm>
            <a:off x="436320" y="360"/>
            <a:ext cx="8271360" cy="5143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359</TotalTime>
  <Application>LibreOffice/7.3.2.2$Windows_x86 LibreOffice_project/49f2b1bff42cfccbd8f788c8dc32c1c309559be0</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2025-11-28T11:25:36Z</dcterms:created>
  <dc:creator>Unknown Creator</dc:creator>
  <dc:description/>
  <dc:language>en-US</dc:language>
  <cp:lastModifiedBy/>
  <dcterms:modified xsi:type="dcterms:W3CDTF">2025-12-02T20:13:14Z</dcterms:modified>
  <cp:revision>35</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21</vt:r8>
  </property>
</Properties>
</file>